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us Jakarta Sans ExtraBold"/>
      <p:bold r:id="rId25"/>
      <p:boldItalic r:id="rId26"/>
    </p:embeddedFont>
    <p:embeddedFont>
      <p:font typeface="Plus Jakarta Sans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Anaheim"/>
      <p:regular r:id="rId35"/>
      <p:bold r:id="rId36"/>
    </p:embeddedFont>
    <p:embeddedFont>
      <p:font typeface="Bebas Neue"/>
      <p:regular r:id="rId37"/>
    </p:embeddedFont>
    <p:embeddedFont>
      <p:font typeface="Plus Jakarta Sans SemiBold"/>
      <p:regular r:id="rId38"/>
      <p:bold r:id="rId39"/>
      <p:italic r:id="rId40"/>
      <p:boldItalic r:id="rId41"/>
    </p:embeddedFont>
    <p:embeddedFont>
      <p:font typeface="Epilogue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  <p:embeddedFont>
      <p:font typeface="PT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usJakartaSansSemiBold-italic.fntdata"/><Relationship Id="rId42" Type="http://schemas.openxmlformats.org/officeDocument/2006/relationships/font" Target="fonts/Epilogue-regular.fntdata"/><Relationship Id="rId41" Type="http://schemas.openxmlformats.org/officeDocument/2006/relationships/font" Target="fonts/PlusJakartaSansSemiBold-boldItalic.fntdata"/><Relationship Id="rId44" Type="http://schemas.openxmlformats.org/officeDocument/2006/relationships/font" Target="fonts/Epilogue-italic.fntdata"/><Relationship Id="rId43" Type="http://schemas.openxmlformats.org/officeDocument/2006/relationships/font" Target="fonts/Epilogue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Epilog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font" Target="fonts/PlusJakartaSans-boldItalic.fntdata"/><Relationship Id="rId33" Type="http://schemas.openxmlformats.org/officeDocument/2006/relationships/font" Target="fonts/Inter-italic.fntdata"/><Relationship Id="rId32" Type="http://schemas.openxmlformats.org/officeDocument/2006/relationships/font" Target="fonts/Inter-bold.fntdata"/><Relationship Id="rId35" Type="http://schemas.openxmlformats.org/officeDocument/2006/relationships/font" Target="fonts/Anaheim-regular.fntdata"/><Relationship Id="rId34" Type="http://schemas.openxmlformats.org/officeDocument/2006/relationships/font" Target="fonts/Inter-boldItalic.fntdata"/><Relationship Id="rId37" Type="http://schemas.openxmlformats.org/officeDocument/2006/relationships/font" Target="fonts/BebasNeue-regular.fntdata"/><Relationship Id="rId36" Type="http://schemas.openxmlformats.org/officeDocument/2006/relationships/font" Target="fonts/Anaheim-bold.fntdata"/><Relationship Id="rId39" Type="http://schemas.openxmlformats.org/officeDocument/2006/relationships/font" Target="fonts/PlusJakartaSansSemiBold-bold.fntdata"/><Relationship Id="rId38" Type="http://schemas.openxmlformats.org/officeDocument/2006/relationships/font" Target="fonts/PlusJakartaSansSemiBold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lusJakartaSansExtraBold-boldItalic.fntdata"/><Relationship Id="rId25" Type="http://schemas.openxmlformats.org/officeDocument/2006/relationships/font" Target="fonts/PlusJakartaSansExtraBold-bold.fntdata"/><Relationship Id="rId28" Type="http://schemas.openxmlformats.org/officeDocument/2006/relationships/font" Target="fonts/PlusJakartaSans-bold.fntdata"/><Relationship Id="rId27" Type="http://schemas.openxmlformats.org/officeDocument/2006/relationships/font" Target="fonts/PlusJakartaSans-regular.fntdata"/><Relationship Id="rId29" Type="http://schemas.openxmlformats.org/officeDocument/2006/relationships/font" Target="fonts/PlusJakartaSans-italic.fntdata"/><Relationship Id="rId51" Type="http://schemas.openxmlformats.org/officeDocument/2006/relationships/font" Target="fonts/PTSans-bold.fntdata"/><Relationship Id="rId50" Type="http://schemas.openxmlformats.org/officeDocument/2006/relationships/font" Target="fonts/PTSans-regular.fntdata"/><Relationship Id="rId53" Type="http://schemas.openxmlformats.org/officeDocument/2006/relationships/font" Target="fonts/PTSans-boldItalic.fntdata"/><Relationship Id="rId52" Type="http://schemas.openxmlformats.org/officeDocument/2006/relationships/font" Target="fonts/PT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3d7dea926c_1_4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3d7dea926c_1_4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33d7dea926c_1_5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33d7dea926c_1_5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3de8b2182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3de8b2182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3de8b21821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3de8b21821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33de8b2182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33de8b2182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33de8b2182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33de8b2182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33de8b2182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33de8b2182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33de8b2182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33de8b2182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3de8b2182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3de8b2182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3da627c5d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33da627c5d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3d7dea926c_1_4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33d7dea926c_1_4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3d7dea926c_1_4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33d7dea926c_1_4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3de8b21821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3de8b21821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3d7dea926c_1_4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33d7dea926c_1_4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To help fix this problem we decided to focus on two areas to improve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Fare Evasion Background -&gt; Loss of revenue to fare evasion </a:t>
            </a:r>
            <a:r>
              <a:rPr lang="en"/>
              <a:t>directly impacts revenue, service offering and delivery, system maintenance, and operational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Federal Worker Schedules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3d7dea926c_1_6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33d7dea926c_1_6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3de8b21821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3de8b21821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3de8b2182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3de8b2182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3d7dea926c_1_5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3d7dea926c_1_5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"What factors contribute to non-tappers, and should the metro system address them?"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525719" y="4458105"/>
            <a:ext cx="4030101" cy="1211247"/>
            <a:chOff x="430469" y="4172355"/>
            <a:chExt cx="4030101" cy="1211247"/>
          </a:xfrm>
        </p:grpSpPr>
        <p:grpSp>
          <p:nvGrpSpPr>
            <p:cNvPr id="56" name="Google Shape;56;p14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14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14"/>
          <p:cNvSpPr txBox="1"/>
          <p:nvPr>
            <p:ph type="ctrTitle"/>
          </p:nvPr>
        </p:nvSpPr>
        <p:spPr>
          <a:xfrm>
            <a:off x="713250" y="539500"/>
            <a:ext cx="77175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713250" y="2415800"/>
            <a:ext cx="5329500" cy="4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 flipH="1">
            <a:off x="3855175" y="3138636"/>
            <a:ext cx="45756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2" type="title"/>
          </p:nvPr>
        </p:nvSpPr>
        <p:spPr>
          <a:xfrm>
            <a:off x="3855175" y="2269175"/>
            <a:ext cx="1180800" cy="8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 flipH="1">
            <a:off x="3855175" y="4174786"/>
            <a:ext cx="4575600" cy="43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0000" y="539500"/>
            <a:ext cx="34530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20000" y="1694800"/>
            <a:ext cx="34530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7"/>
          <p:cNvGrpSpPr/>
          <p:nvPr/>
        </p:nvGrpSpPr>
        <p:grpSpPr>
          <a:xfrm>
            <a:off x="-953495" y="-1568972"/>
            <a:ext cx="11270335" cy="8998490"/>
            <a:chOff x="-953495" y="-1568972"/>
            <a:chExt cx="11270335" cy="8998490"/>
          </a:xfrm>
        </p:grpSpPr>
        <p:grpSp>
          <p:nvGrpSpPr>
            <p:cNvPr id="82" name="Google Shape;82;p17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83" name="Google Shape;83;p17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84" name="Google Shape;84;p17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17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17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17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17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17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17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17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17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17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" name="Google Shape;94;p17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17"/>
            <p:cNvGrpSpPr/>
            <p:nvPr/>
          </p:nvGrpSpPr>
          <p:grpSpPr>
            <a:xfrm>
              <a:off x="8130821" y="2765834"/>
              <a:ext cx="2186019" cy="4663683"/>
              <a:chOff x="3061750" y="2798625"/>
              <a:chExt cx="1053300" cy="2247125"/>
            </a:xfrm>
          </p:grpSpPr>
          <p:grpSp>
            <p:nvGrpSpPr>
              <p:cNvPr id="96" name="Google Shape;96;p1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97" name="Google Shape;97;p1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1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1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1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1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1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1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1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" name="Google Shape;112;p1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" name="Google Shape;115;p17"/>
            <p:cNvGrpSpPr/>
            <p:nvPr/>
          </p:nvGrpSpPr>
          <p:grpSpPr>
            <a:xfrm rot="-10536040">
              <a:off x="-710877" y="108394"/>
              <a:ext cx="1358255" cy="6377958"/>
              <a:chOff x="4851025" y="424250"/>
              <a:chExt cx="654450" cy="3073100"/>
            </a:xfrm>
          </p:grpSpPr>
          <p:sp>
            <p:nvSpPr>
              <p:cNvPr id="116" name="Google Shape;116;p17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539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3053291" y="3211644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5246518" y="1565887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3" type="subTitle"/>
          </p:nvPr>
        </p:nvSpPr>
        <p:spPr>
          <a:xfrm>
            <a:off x="3053281" y="2864174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5246512" y="121841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8"/>
          <p:cNvGrpSpPr/>
          <p:nvPr/>
        </p:nvGrpSpPr>
        <p:grpSpPr>
          <a:xfrm>
            <a:off x="-1882608" y="-2312493"/>
            <a:ext cx="11769561" cy="6575556"/>
            <a:chOff x="-1882608" y="-2312493"/>
            <a:chExt cx="11769561" cy="6575556"/>
          </a:xfrm>
        </p:grpSpPr>
        <p:grpSp>
          <p:nvGrpSpPr>
            <p:cNvPr id="141" name="Google Shape;141;p18"/>
            <p:cNvGrpSpPr/>
            <p:nvPr/>
          </p:nvGrpSpPr>
          <p:grpSpPr>
            <a:xfrm flipH="1" rot="-275928">
              <a:off x="8275224" y="-2268309"/>
              <a:ext cx="1358233" cy="6377855"/>
              <a:chOff x="4851025" y="424250"/>
              <a:chExt cx="654450" cy="3073100"/>
            </a:xfrm>
          </p:grpSpPr>
          <p:sp>
            <p:nvSpPr>
              <p:cNvPr id="142" name="Google Shape;142;p1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8"/>
            <p:cNvGrpSpPr/>
            <p:nvPr/>
          </p:nvGrpSpPr>
          <p:grpSpPr>
            <a:xfrm>
              <a:off x="-1882608" y="-491730"/>
              <a:ext cx="4482760" cy="4754793"/>
              <a:chOff x="4204225" y="2144350"/>
              <a:chExt cx="2159950" cy="2291025"/>
            </a:xfrm>
          </p:grpSpPr>
          <p:sp>
            <p:nvSpPr>
              <p:cNvPr id="160" name="Google Shape;160;p18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8" name="Google Shape;178;p18"/>
          <p:cNvSpPr txBox="1"/>
          <p:nvPr>
            <p:ph type="title"/>
          </p:nvPr>
        </p:nvSpPr>
        <p:spPr>
          <a:xfrm>
            <a:off x="720000" y="539500"/>
            <a:ext cx="3827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9"/>
          <p:cNvGrpSpPr/>
          <p:nvPr/>
        </p:nvGrpSpPr>
        <p:grpSpPr>
          <a:xfrm>
            <a:off x="75877" y="-603603"/>
            <a:ext cx="4663691" cy="8495642"/>
            <a:chOff x="75877" y="-603603"/>
            <a:chExt cx="4663691" cy="8495642"/>
          </a:xfrm>
        </p:grpSpPr>
        <p:grpSp>
          <p:nvGrpSpPr>
            <p:cNvPr id="182" name="Google Shape;182;p19"/>
            <p:cNvGrpSpPr/>
            <p:nvPr/>
          </p:nvGrpSpPr>
          <p:grpSpPr>
            <a:xfrm rot="-5400000">
              <a:off x="-1132861" y="4345103"/>
              <a:ext cx="4755675" cy="2338198"/>
              <a:chOff x="5910900" y="252875"/>
              <a:chExt cx="2291450" cy="1126625"/>
            </a:xfrm>
          </p:grpSpPr>
          <p:sp>
            <p:nvSpPr>
              <p:cNvPr id="183" name="Google Shape;183;p19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19"/>
            <p:cNvGrpSpPr/>
            <p:nvPr/>
          </p:nvGrpSpPr>
          <p:grpSpPr>
            <a:xfrm flipH="1" rot="-5400000">
              <a:off x="1314717" y="-1842435"/>
              <a:ext cx="2186019" cy="4663683"/>
              <a:chOff x="3061750" y="2798625"/>
              <a:chExt cx="1053300" cy="2247125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98" name="Google Shape;198;p1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1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1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3" name="Google Shape;213;p1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6" name="Google Shape;216;p19"/>
          <p:cNvSpPr txBox="1"/>
          <p:nvPr>
            <p:ph type="title"/>
          </p:nvPr>
        </p:nvSpPr>
        <p:spPr>
          <a:xfrm>
            <a:off x="4482625" y="1169325"/>
            <a:ext cx="39450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1" type="subTitle"/>
          </p:nvPr>
        </p:nvSpPr>
        <p:spPr>
          <a:xfrm>
            <a:off x="4485787" y="2015171"/>
            <a:ext cx="39450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218" name="Google Shape;218;p19"/>
          <p:cNvSpPr/>
          <p:nvPr>
            <p:ph idx="2" type="pic"/>
          </p:nvPr>
        </p:nvSpPr>
        <p:spPr>
          <a:xfrm>
            <a:off x="713225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9" name="Google Shape;21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2087386" y="-1676454"/>
            <a:ext cx="11947580" cy="5531345"/>
            <a:chOff x="-2087386" y="-1676454"/>
            <a:chExt cx="11947580" cy="5531345"/>
          </a:xfrm>
        </p:grpSpPr>
        <p:grpSp>
          <p:nvGrpSpPr>
            <p:cNvPr id="222" name="Google Shape;222;p20"/>
            <p:cNvGrpSpPr/>
            <p:nvPr/>
          </p:nvGrpSpPr>
          <p:grpSpPr>
            <a:xfrm rot="5400000">
              <a:off x="-1999197" y="-267027"/>
              <a:ext cx="4030101" cy="1211247"/>
              <a:chOff x="430469" y="4172355"/>
              <a:chExt cx="4030101" cy="1211247"/>
            </a:xfrm>
          </p:grpSpPr>
          <p:grpSp>
            <p:nvGrpSpPr>
              <p:cNvPr id="223" name="Google Shape;223;p20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224" name="Google Shape;224;p20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0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0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0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0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0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0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0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0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0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4" name="Google Shape;234;p20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20"/>
            <p:cNvGrpSpPr/>
            <p:nvPr/>
          </p:nvGrpSpPr>
          <p:grpSpPr>
            <a:xfrm flipH="1" rot="-5400000">
              <a:off x="-848554" y="-1792334"/>
              <a:ext cx="2186019" cy="4663683"/>
              <a:chOff x="3061750" y="2798625"/>
              <a:chExt cx="1053300" cy="2247125"/>
            </a:xfrm>
          </p:grpSpPr>
          <p:grpSp>
            <p:nvGrpSpPr>
              <p:cNvPr id="236" name="Google Shape;236;p20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237" name="Google Shape;237;p20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0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0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0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0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0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0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0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0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0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0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0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0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0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0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2" name="Google Shape;252;p20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0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0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" name="Google Shape;255;p20"/>
            <p:cNvGrpSpPr/>
            <p:nvPr/>
          </p:nvGrpSpPr>
          <p:grpSpPr>
            <a:xfrm rot="5400000">
              <a:off x="6313257" y="307954"/>
              <a:ext cx="4755675" cy="2338198"/>
              <a:chOff x="5910900" y="252875"/>
              <a:chExt cx="2291450" cy="1126625"/>
            </a:xfrm>
          </p:grpSpPr>
          <p:sp>
            <p:nvSpPr>
              <p:cNvPr id="256" name="Google Shape;256;p20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0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0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0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0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0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0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20"/>
          <p:cNvSpPr txBox="1"/>
          <p:nvPr>
            <p:ph type="title"/>
          </p:nvPr>
        </p:nvSpPr>
        <p:spPr>
          <a:xfrm>
            <a:off x="713225" y="1606375"/>
            <a:ext cx="4686600" cy="29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0" name="Google Shape;27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21"/>
          <p:cNvGrpSpPr/>
          <p:nvPr/>
        </p:nvGrpSpPr>
        <p:grpSpPr>
          <a:xfrm rot="-5400000">
            <a:off x="7135644" y="2076855"/>
            <a:ext cx="4030101" cy="1211247"/>
            <a:chOff x="430469" y="4172355"/>
            <a:chExt cx="4030101" cy="1211247"/>
          </a:xfrm>
        </p:grpSpPr>
        <p:grpSp>
          <p:nvGrpSpPr>
            <p:cNvPr id="273" name="Google Shape;273;p21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274" name="Google Shape;274;p21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21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2" type="subTitle"/>
          </p:nvPr>
        </p:nvSpPr>
        <p:spPr>
          <a:xfrm>
            <a:off x="720000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88" name="Google Shape;288;p21"/>
          <p:cNvGrpSpPr/>
          <p:nvPr/>
        </p:nvGrpSpPr>
        <p:grpSpPr>
          <a:xfrm flipH="1" rot="10800000">
            <a:off x="-1725683" y="753932"/>
            <a:ext cx="4482760" cy="4754793"/>
            <a:chOff x="4204225" y="2144350"/>
            <a:chExt cx="2159950" cy="2291025"/>
          </a:xfrm>
        </p:grpSpPr>
        <p:sp>
          <p:nvSpPr>
            <p:cNvPr id="289" name="Google Shape;289;p21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>
            <p:ph type="title"/>
          </p:nvPr>
        </p:nvSpPr>
        <p:spPr>
          <a:xfrm>
            <a:off x="713225" y="539500"/>
            <a:ext cx="3772200" cy="1264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23"/>
          <p:cNvGrpSpPr/>
          <p:nvPr/>
        </p:nvGrpSpPr>
        <p:grpSpPr>
          <a:xfrm>
            <a:off x="-3522023" y="-1485702"/>
            <a:ext cx="14667151" cy="7539144"/>
            <a:chOff x="-3522023" y="-1485702"/>
            <a:chExt cx="14667151" cy="7539144"/>
          </a:xfrm>
        </p:grpSpPr>
        <p:grpSp>
          <p:nvGrpSpPr>
            <p:cNvPr id="313" name="Google Shape;313;p23"/>
            <p:cNvGrpSpPr/>
            <p:nvPr/>
          </p:nvGrpSpPr>
          <p:grpSpPr>
            <a:xfrm>
              <a:off x="-3522023" y="-1485702"/>
              <a:ext cx="6937187" cy="7367552"/>
              <a:chOff x="-3522023" y="-1485702"/>
              <a:chExt cx="6937187" cy="7367552"/>
            </a:xfrm>
          </p:grpSpPr>
          <p:grpSp>
            <p:nvGrpSpPr>
              <p:cNvPr id="314" name="Google Shape;314;p23"/>
              <p:cNvGrpSpPr/>
              <p:nvPr/>
            </p:nvGrpSpPr>
            <p:grpSpPr>
              <a:xfrm flipH="1" rot="-5400000">
                <a:off x="-2601713" y="-2406012"/>
                <a:ext cx="3848803" cy="5689424"/>
                <a:chOff x="939875" y="457213"/>
                <a:chExt cx="1854488" cy="2741363"/>
              </a:xfrm>
            </p:grpSpPr>
            <p:sp>
              <p:nvSpPr>
                <p:cNvPr id="315" name="Google Shape;315;p23"/>
                <p:cNvSpPr/>
                <p:nvPr/>
              </p:nvSpPr>
              <p:spPr>
                <a:xfrm>
                  <a:off x="1024475" y="516800"/>
                  <a:ext cx="1687275" cy="2628525"/>
                </a:xfrm>
                <a:custGeom>
                  <a:rect b="b" l="l" r="r" t="t"/>
                  <a:pathLst>
                    <a:path extrusionOk="0" h="105141" w="67491">
                      <a:moveTo>
                        <a:pt x="66361" y="1"/>
                      </a:moveTo>
                      <a:cubicBezTo>
                        <a:pt x="66045" y="1"/>
                        <a:pt x="65756" y="122"/>
                        <a:pt x="65539" y="320"/>
                      </a:cubicBezTo>
                      <a:cubicBezTo>
                        <a:pt x="65310" y="531"/>
                        <a:pt x="65030" y="829"/>
                        <a:pt x="65016" y="1165"/>
                      </a:cubicBezTo>
                      <a:lnTo>
                        <a:pt x="65016" y="60154"/>
                      </a:lnTo>
                      <a:cubicBezTo>
                        <a:pt x="64995" y="60635"/>
                        <a:pt x="64636" y="61430"/>
                        <a:pt x="64280" y="61756"/>
                      </a:cubicBezTo>
                      <a:lnTo>
                        <a:pt x="57761" y="67727"/>
                      </a:lnTo>
                      <a:lnTo>
                        <a:pt x="20052" y="102103"/>
                      </a:lnTo>
                      <a:cubicBezTo>
                        <a:pt x="19707" y="102417"/>
                        <a:pt x="18927" y="102705"/>
                        <a:pt x="18439" y="102705"/>
                      </a:cubicBezTo>
                      <a:cubicBezTo>
                        <a:pt x="18422" y="102705"/>
                        <a:pt x="18404" y="102705"/>
                        <a:pt x="18388" y="102704"/>
                      </a:cubicBezTo>
                      <a:lnTo>
                        <a:pt x="1" y="102704"/>
                      </a:lnTo>
                      <a:lnTo>
                        <a:pt x="1" y="105137"/>
                      </a:lnTo>
                      <a:lnTo>
                        <a:pt x="18276" y="105137"/>
                      </a:lnTo>
                      <a:cubicBezTo>
                        <a:pt x="18326" y="105139"/>
                        <a:pt x="18377" y="105140"/>
                        <a:pt x="18428" y="105140"/>
                      </a:cubicBezTo>
                      <a:cubicBezTo>
                        <a:pt x="19526" y="105140"/>
                        <a:pt x="20901" y="104624"/>
                        <a:pt x="21693" y="103903"/>
                      </a:cubicBezTo>
                      <a:lnTo>
                        <a:pt x="52378" y="75930"/>
                      </a:lnTo>
                      <a:lnTo>
                        <a:pt x="52393" y="75947"/>
                      </a:lnTo>
                      <a:lnTo>
                        <a:pt x="59470" y="69465"/>
                      </a:lnTo>
                      <a:lnTo>
                        <a:pt x="65926" y="63552"/>
                      </a:lnTo>
                      <a:cubicBezTo>
                        <a:pt x="66752" y="62794"/>
                        <a:pt x="67411" y="61379"/>
                        <a:pt x="67461" y="60260"/>
                      </a:cubicBezTo>
                      <a:lnTo>
                        <a:pt x="67461" y="1272"/>
                      </a:lnTo>
                      <a:cubicBezTo>
                        <a:pt x="67490" y="600"/>
                        <a:pt x="67086" y="31"/>
                        <a:pt x="66414" y="2"/>
                      </a:cubicBezTo>
                      <a:lnTo>
                        <a:pt x="66415" y="2"/>
                      </a:lnTo>
                      <a:cubicBezTo>
                        <a:pt x="66397" y="1"/>
                        <a:pt x="66379" y="1"/>
                        <a:pt x="663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3"/>
                <p:cNvSpPr/>
                <p:nvPr/>
              </p:nvSpPr>
              <p:spPr>
                <a:xfrm>
                  <a:off x="939875" y="534400"/>
                  <a:ext cx="1830625" cy="2664175"/>
                </a:xfrm>
                <a:custGeom>
                  <a:rect b="b" l="l" r="r" t="t"/>
                  <a:pathLst>
                    <a:path extrusionOk="0" h="106567" w="73225">
                      <a:moveTo>
                        <a:pt x="72094" y="1"/>
                      </a:moveTo>
                      <a:cubicBezTo>
                        <a:pt x="71780" y="1"/>
                        <a:pt x="71491" y="122"/>
                        <a:pt x="71274" y="320"/>
                      </a:cubicBezTo>
                      <a:cubicBezTo>
                        <a:pt x="71043" y="531"/>
                        <a:pt x="70765" y="829"/>
                        <a:pt x="70750" y="1165"/>
                      </a:cubicBezTo>
                      <a:lnTo>
                        <a:pt x="70750" y="60154"/>
                      </a:lnTo>
                      <a:cubicBezTo>
                        <a:pt x="70729" y="60635"/>
                        <a:pt x="70370" y="61430"/>
                        <a:pt x="70014" y="61756"/>
                      </a:cubicBezTo>
                      <a:lnTo>
                        <a:pt x="62182" y="69154"/>
                      </a:lnTo>
                      <a:lnTo>
                        <a:pt x="24473" y="103529"/>
                      </a:lnTo>
                      <a:cubicBezTo>
                        <a:pt x="24129" y="103844"/>
                        <a:pt x="23349" y="104132"/>
                        <a:pt x="22862" y="104132"/>
                      </a:cubicBezTo>
                      <a:cubicBezTo>
                        <a:pt x="22844" y="104132"/>
                        <a:pt x="22827" y="104131"/>
                        <a:pt x="22810" y="104130"/>
                      </a:cubicBezTo>
                      <a:lnTo>
                        <a:pt x="0" y="104130"/>
                      </a:lnTo>
                      <a:lnTo>
                        <a:pt x="0" y="106563"/>
                      </a:lnTo>
                      <a:lnTo>
                        <a:pt x="22697" y="106563"/>
                      </a:lnTo>
                      <a:cubicBezTo>
                        <a:pt x="22747" y="106566"/>
                        <a:pt x="22798" y="106567"/>
                        <a:pt x="22850" y="106567"/>
                      </a:cubicBezTo>
                      <a:cubicBezTo>
                        <a:pt x="23947" y="106567"/>
                        <a:pt x="25324" y="106050"/>
                        <a:pt x="26114" y="105330"/>
                      </a:cubicBezTo>
                      <a:lnTo>
                        <a:pt x="56800" y="77356"/>
                      </a:lnTo>
                      <a:lnTo>
                        <a:pt x="56816" y="77373"/>
                      </a:lnTo>
                      <a:lnTo>
                        <a:pt x="63892" y="70892"/>
                      </a:lnTo>
                      <a:lnTo>
                        <a:pt x="71659" y="63552"/>
                      </a:lnTo>
                      <a:cubicBezTo>
                        <a:pt x="72485" y="62794"/>
                        <a:pt x="73146" y="61379"/>
                        <a:pt x="73195" y="60260"/>
                      </a:cubicBezTo>
                      <a:lnTo>
                        <a:pt x="73195" y="1272"/>
                      </a:lnTo>
                      <a:cubicBezTo>
                        <a:pt x="73225" y="600"/>
                        <a:pt x="72821" y="32"/>
                        <a:pt x="72149" y="2"/>
                      </a:cubicBezTo>
                      <a:cubicBezTo>
                        <a:pt x="72131" y="1"/>
                        <a:pt x="72112" y="1"/>
                        <a:pt x="720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3"/>
                <p:cNvSpPr/>
                <p:nvPr/>
              </p:nvSpPr>
              <p:spPr>
                <a:xfrm>
                  <a:off x="272132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272132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272132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3"/>
                <p:cNvSpPr/>
                <p:nvPr/>
              </p:nvSpPr>
              <p:spPr>
                <a:xfrm>
                  <a:off x="272132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3"/>
                <p:cNvSpPr/>
                <p:nvPr/>
              </p:nvSpPr>
              <p:spPr>
                <a:xfrm>
                  <a:off x="2713282" y="20473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3"/>
                <p:cNvSpPr/>
                <p:nvPr/>
              </p:nvSpPr>
              <p:spPr>
                <a:xfrm>
                  <a:off x="266211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266211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3"/>
                <p:cNvSpPr/>
                <p:nvPr/>
              </p:nvSpPr>
              <p:spPr>
                <a:xfrm>
                  <a:off x="266211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3"/>
                <p:cNvSpPr/>
                <p:nvPr/>
              </p:nvSpPr>
              <p:spPr>
                <a:xfrm>
                  <a:off x="266211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3"/>
                <p:cNvSpPr/>
                <p:nvPr/>
              </p:nvSpPr>
              <p:spPr>
                <a:xfrm>
                  <a:off x="2660568" y="20241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3"/>
                <p:cNvSpPr/>
                <p:nvPr/>
              </p:nvSpPr>
              <p:spPr>
                <a:xfrm>
                  <a:off x="1239757" y="3148704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 rot="2759608">
                  <a:off x="2457387" y="2299952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3"/>
                <p:cNvSpPr/>
                <p:nvPr/>
              </p:nvSpPr>
              <p:spPr>
                <a:xfrm rot="2759608">
                  <a:off x="2150818" y="257770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3"/>
                <p:cNvSpPr/>
                <p:nvPr/>
              </p:nvSpPr>
              <p:spPr>
                <a:xfrm rot="2759608">
                  <a:off x="1875135" y="28344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3"/>
                <p:cNvSpPr/>
                <p:nvPr/>
              </p:nvSpPr>
              <p:spPr>
                <a:xfrm rot="2759608">
                  <a:off x="1529135" y="3141871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3"/>
                <p:cNvSpPr/>
                <p:nvPr/>
              </p:nvSpPr>
              <p:spPr>
                <a:xfrm>
                  <a:off x="1239757" y="30922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3"/>
                <p:cNvSpPr/>
                <p:nvPr/>
              </p:nvSpPr>
              <p:spPr>
                <a:xfrm rot="2759608">
                  <a:off x="1499810" y="30921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3"/>
                <p:cNvSpPr/>
                <p:nvPr/>
              </p:nvSpPr>
              <p:spPr>
                <a:xfrm rot="2759608">
                  <a:off x="2420317" y="2256188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3"/>
                <p:cNvSpPr/>
                <p:nvPr/>
              </p:nvSpPr>
              <p:spPr>
                <a:xfrm rot="2759608">
                  <a:off x="2113748" y="2533940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3"/>
                <p:cNvSpPr/>
                <p:nvPr/>
              </p:nvSpPr>
              <p:spPr>
                <a:xfrm rot="2759608">
                  <a:off x="1838065" y="279073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3"/>
                <p:cNvSpPr/>
                <p:nvPr/>
              </p:nvSpPr>
              <p:spPr>
                <a:xfrm>
                  <a:off x="2625663" y="457213"/>
                  <a:ext cx="109500" cy="109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3"/>
                <p:cNvSpPr/>
                <p:nvPr/>
              </p:nvSpPr>
              <p:spPr>
                <a:xfrm>
                  <a:off x="2643863" y="4754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3"/>
                <p:cNvSpPr/>
                <p:nvPr/>
              </p:nvSpPr>
              <p:spPr>
                <a:xfrm>
                  <a:off x="2684863" y="529116"/>
                  <a:ext cx="109500" cy="1095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3"/>
                <p:cNvSpPr/>
                <p:nvPr/>
              </p:nvSpPr>
              <p:spPr>
                <a:xfrm>
                  <a:off x="2703063" y="547316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1" name="Google Shape;341;p23"/>
              <p:cNvGrpSpPr/>
              <p:nvPr/>
            </p:nvGrpSpPr>
            <p:grpSpPr>
              <a:xfrm flipH="1" rot="10800000">
                <a:off x="-1340511" y="3543652"/>
                <a:ext cx="4755675" cy="2338198"/>
                <a:chOff x="5910900" y="252875"/>
                <a:chExt cx="2291450" cy="1126625"/>
              </a:xfrm>
            </p:grpSpPr>
            <p:sp>
              <p:nvSpPr>
                <p:cNvPr id="342" name="Google Shape;342;p23"/>
                <p:cNvSpPr/>
                <p:nvPr/>
              </p:nvSpPr>
              <p:spPr>
                <a:xfrm>
                  <a:off x="5932300" y="277225"/>
                  <a:ext cx="2245700" cy="1077950"/>
                </a:xfrm>
                <a:custGeom>
                  <a:rect b="b" l="l" r="r" t="t"/>
                  <a:pathLst>
                    <a:path extrusionOk="0" h="43118" w="89828">
                      <a:moveTo>
                        <a:pt x="58394" y="0"/>
                      </a:moveTo>
                      <a:cubicBezTo>
                        <a:pt x="57274" y="0"/>
                        <a:pt x="55831" y="598"/>
                        <a:pt x="55038" y="1390"/>
                      </a:cubicBezTo>
                      <a:lnTo>
                        <a:pt x="35308" y="21121"/>
                      </a:lnTo>
                      <a:cubicBezTo>
                        <a:pt x="34966" y="21462"/>
                        <a:pt x="34157" y="21798"/>
                        <a:pt x="33674" y="21798"/>
                      </a:cubicBezTo>
                      <a:lnTo>
                        <a:pt x="21682" y="21798"/>
                      </a:lnTo>
                      <a:cubicBezTo>
                        <a:pt x="20561" y="21798"/>
                        <a:pt x="19119" y="22395"/>
                        <a:pt x="18327" y="23188"/>
                      </a:cubicBezTo>
                      <a:lnTo>
                        <a:pt x="477" y="41038"/>
                      </a:lnTo>
                      <a:cubicBezTo>
                        <a:pt x="1" y="41514"/>
                        <a:pt x="1" y="42286"/>
                        <a:pt x="477" y="42760"/>
                      </a:cubicBezTo>
                      <a:cubicBezTo>
                        <a:pt x="714" y="42999"/>
                        <a:pt x="1026" y="43117"/>
                        <a:pt x="1337" y="43117"/>
                      </a:cubicBezTo>
                      <a:cubicBezTo>
                        <a:pt x="1649" y="43117"/>
                        <a:pt x="1960" y="42999"/>
                        <a:pt x="2199" y="42760"/>
                      </a:cubicBezTo>
                      <a:lnTo>
                        <a:pt x="20049" y="24910"/>
                      </a:lnTo>
                      <a:cubicBezTo>
                        <a:pt x="20390" y="24568"/>
                        <a:pt x="21199" y="24233"/>
                        <a:pt x="21682" y="24233"/>
                      </a:cubicBezTo>
                      <a:lnTo>
                        <a:pt x="33674" y="24233"/>
                      </a:lnTo>
                      <a:cubicBezTo>
                        <a:pt x="34795" y="24233"/>
                        <a:pt x="36237" y="23636"/>
                        <a:pt x="37030" y="22843"/>
                      </a:cubicBezTo>
                      <a:lnTo>
                        <a:pt x="56760" y="3113"/>
                      </a:lnTo>
                      <a:cubicBezTo>
                        <a:pt x="57101" y="2771"/>
                        <a:pt x="57911" y="2436"/>
                        <a:pt x="58394" y="2436"/>
                      </a:cubicBezTo>
                      <a:lnTo>
                        <a:pt x="88610" y="2436"/>
                      </a:lnTo>
                      <a:cubicBezTo>
                        <a:pt x="89282" y="2436"/>
                        <a:pt x="89827" y="1891"/>
                        <a:pt x="89827" y="1218"/>
                      </a:cubicBezTo>
                      <a:cubicBezTo>
                        <a:pt x="89827" y="546"/>
                        <a:pt x="89282" y="0"/>
                        <a:pt x="886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3"/>
                <p:cNvSpPr/>
                <p:nvPr/>
              </p:nvSpPr>
              <p:spPr>
                <a:xfrm>
                  <a:off x="5910900" y="1269900"/>
                  <a:ext cx="109650" cy="109600"/>
                </a:xfrm>
                <a:custGeom>
                  <a:rect b="b" l="l" r="r" t="t"/>
                  <a:pathLst>
                    <a:path extrusionOk="0" h="4384" w="4386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3"/>
                <p:cNvSpPr/>
                <p:nvPr/>
              </p:nvSpPr>
              <p:spPr>
                <a:xfrm>
                  <a:off x="8092725" y="252875"/>
                  <a:ext cx="109625" cy="109600"/>
                </a:xfrm>
                <a:custGeom>
                  <a:rect b="b" l="l" r="r" t="t"/>
                  <a:pathLst>
                    <a:path extrusionOk="0" h="4384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3"/>
                <p:cNvSpPr/>
                <p:nvPr/>
              </p:nvSpPr>
              <p:spPr>
                <a:xfrm>
                  <a:off x="7503975" y="28940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3"/>
                <p:cNvSpPr/>
                <p:nvPr/>
              </p:nvSpPr>
              <p:spPr>
                <a:xfrm>
                  <a:off x="7818288" y="289388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3"/>
                <p:cNvSpPr/>
                <p:nvPr/>
              </p:nvSpPr>
              <p:spPr>
                <a:xfrm>
                  <a:off x="7027475" y="5999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3"/>
                <p:cNvSpPr/>
                <p:nvPr/>
              </p:nvSpPr>
              <p:spPr>
                <a:xfrm>
                  <a:off x="6514800" y="8353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6246575" y="1002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3"/>
                <p:cNvSpPr/>
                <p:nvPr/>
              </p:nvSpPr>
              <p:spPr>
                <a:xfrm>
                  <a:off x="7223725" y="4059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3" y="1135"/>
                        <a:pt x="1463" y="732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3"/>
                <p:cNvSpPr/>
                <p:nvPr/>
              </p:nvSpPr>
              <p:spPr>
                <a:xfrm>
                  <a:off x="6841550" y="77965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3"/>
                <p:cNvSpPr/>
                <p:nvPr/>
              </p:nvSpPr>
              <p:spPr>
                <a:xfrm>
                  <a:off x="5929113" y="12881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3"/>
                <p:cNvSpPr/>
                <p:nvPr/>
              </p:nvSpPr>
              <p:spPr>
                <a:xfrm>
                  <a:off x="6075125" y="117737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3"/>
                <p:cNvSpPr/>
                <p:nvPr/>
              </p:nvSpPr>
              <p:spPr>
                <a:xfrm>
                  <a:off x="8110925" y="2710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5" name="Google Shape;355;p23"/>
            <p:cNvGrpSpPr/>
            <p:nvPr/>
          </p:nvGrpSpPr>
          <p:grpSpPr>
            <a:xfrm flipH="1" rot="5130056">
              <a:off x="7233612" y="1937315"/>
              <a:ext cx="1358242" cy="6377897"/>
              <a:chOff x="4851025" y="424250"/>
              <a:chExt cx="654450" cy="3073100"/>
            </a:xfrm>
          </p:grpSpPr>
          <p:sp>
            <p:nvSpPr>
              <p:cNvPr id="356" name="Google Shape;356;p23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3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3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3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3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3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3" name="Google Shape;373;p23"/>
          <p:cNvSpPr txBox="1"/>
          <p:nvPr>
            <p:ph hasCustomPrompt="1" type="title"/>
          </p:nvPr>
        </p:nvSpPr>
        <p:spPr>
          <a:xfrm>
            <a:off x="3675166" y="539500"/>
            <a:ext cx="4755600" cy="123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77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4" name="Google Shape;374;p23"/>
          <p:cNvSpPr txBox="1"/>
          <p:nvPr>
            <p:ph idx="1" type="subTitle"/>
          </p:nvPr>
        </p:nvSpPr>
        <p:spPr>
          <a:xfrm>
            <a:off x="3675166" y="1847674"/>
            <a:ext cx="4755600" cy="4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5" name="Google Shape;37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"/>
          <p:cNvSpPr txBox="1"/>
          <p:nvPr>
            <p:ph type="title"/>
          </p:nvPr>
        </p:nvSpPr>
        <p:spPr>
          <a:xfrm>
            <a:off x="720000" y="539500"/>
            <a:ext cx="25431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0" name="Google Shape;380;p25"/>
          <p:cNvGrpSpPr/>
          <p:nvPr/>
        </p:nvGrpSpPr>
        <p:grpSpPr>
          <a:xfrm>
            <a:off x="-1053680" y="-3611995"/>
            <a:ext cx="10943305" cy="9415649"/>
            <a:chOff x="-1053680" y="-3611995"/>
            <a:chExt cx="10943305" cy="9415649"/>
          </a:xfrm>
        </p:grpSpPr>
        <p:grpSp>
          <p:nvGrpSpPr>
            <p:cNvPr id="381" name="Google Shape;381;p25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382" name="Google Shape;382;p25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383" name="Google Shape;383;p25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5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5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5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5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5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5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5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5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5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5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5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5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5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5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8" name="Google Shape;398;p25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25"/>
            <p:cNvGrpSpPr/>
            <p:nvPr/>
          </p:nvGrpSpPr>
          <p:grpSpPr>
            <a:xfrm rot="-10532546">
              <a:off x="-807889" y="-617324"/>
              <a:ext cx="1358231" cy="6377843"/>
              <a:chOff x="4851025" y="424250"/>
              <a:chExt cx="654450" cy="3073100"/>
            </a:xfrm>
          </p:grpSpPr>
          <p:sp>
            <p:nvSpPr>
              <p:cNvPr id="402" name="Google Shape;402;p25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9" name="Google Shape;41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22" name="Google Shape;422;p26"/>
          <p:cNvGrpSpPr/>
          <p:nvPr/>
        </p:nvGrpSpPr>
        <p:grpSpPr>
          <a:xfrm>
            <a:off x="-1934777" y="-2221538"/>
            <a:ext cx="10950129" cy="7893752"/>
            <a:chOff x="-1934777" y="-2221538"/>
            <a:chExt cx="10950129" cy="7893752"/>
          </a:xfrm>
        </p:grpSpPr>
        <p:grpSp>
          <p:nvGrpSpPr>
            <p:cNvPr id="423" name="Google Shape;423;p26"/>
            <p:cNvGrpSpPr/>
            <p:nvPr/>
          </p:nvGrpSpPr>
          <p:grpSpPr>
            <a:xfrm rot="5400000">
              <a:off x="5468416" y="-1012799"/>
              <a:ext cx="4755675" cy="2338198"/>
              <a:chOff x="5910900" y="252875"/>
              <a:chExt cx="2291450" cy="1126625"/>
            </a:xfrm>
          </p:grpSpPr>
          <p:sp>
            <p:nvSpPr>
              <p:cNvPr id="424" name="Google Shape;424;p26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6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6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6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6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7" name="Google Shape;437;p26"/>
            <p:cNvGrpSpPr/>
            <p:nvPr/>
          </p:nvGrpSpPr>
          <p:grpSpPr>
            <a:xfrm flipH="1" rot="10800000">
              <a:off x="-1934777" y="917420"/>
              <a:ext cx="4482760" cy="4754793"/>
              <a:chOff x="4204225" y="2144350"/>
              <a:chExt cx="2159950" cy="2291025"/>
            </a:xfrm>
          </p:grpSpPr>
          <p:sp>
            <p:nvSpPr>
              <p:cNvPr id="438" name="Google Shape;438;p26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6" name="Google Shape;45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7"/>
          <p:cNvGrpSpPr/>
          <p:nvPr/>
        </p:nvGrpSpPr>
        <p:grpSpPr>
          <a:xfrm>
            <a:off x="506669" y="4553355"/>
            <a:ext cx="4030101" cy="1211247"/>
            <a:chOff x="430469" y="4172355"/>
            <a:chExt cx="4030101" cy="1211247"/>
          </a:xfrm>
        </p:grpSpPr>
        <p:grpSp>
          <p:nvGrpSpPr>
            <p:cNvPr id="459" name="Google Shape;459;p27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460" name="Google Shape;460;p27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0" name="Google Shape;470;p27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27"/>
          <p:cNvSpPr txBox="1"/>
          <p:nvPr>
            <p:ph type="title"/>
          </p:nvPr>
        </p:nvSpPr>
        <p:spPr>
          <a:xfrm>
            <a:off x="720000" y="539500"/>
            <a:ext cx="2675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2" name="Google Shape;472;p27"/>
          <p:cNvSpPr txBox="1"/>
          <p:nvPr>
            <p:ph idx="1" type="subTitle"/>
          </p:nvPr>
        </p:nvSpPr>
        <p:spPr>
          <a:xfrm flipH="1">
            <a:off x="3436200" y="1271869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3" name="Google Shape;473;p27"/>
          <p:cNvSpPr txBox="1"/>
          <p:nvPr>
            <p:ph idx="2" type="subTitle"/>
          </p:nvPr>
        </p:nvSpPr>
        <p:spPr>
          <a:xfrm>
            <a:off x="6203725" y="2221498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4" name="Google Shape;474;p27"/>
          <p:cNvSpPr txBox="1"/>
          <p:nvPr>
            <p:ph idx="3" type="subTitle"/>
          </p:nvPr>
        </p:nvSpPr>
        <p:spPr>
          <a:xfrm flipH="1">
            <a:off x="2657750" y="3171126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5" name="Google Shape;475;p27"/>
          <p:cNvSpPr txBox="1"/>
          <p:nvPr>
            <p:ph idx="4" type="subTitle"/>
          </p:nvPr>
        </p:nvSpPr>
        <p:spPr>
          <a:xfrm>
            <a:off x="5425950" y="4120750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6" name="Google Shape;476;p27"/>
          <p:cNvSpPr txBox="1"/>
          <p:nvPr>
            <p:ph hasCustomPrompt="1" idx="5" type="title"/>
          </p:nvPr>
        </p:nvSpPr>
        <p:spPr>
          <a:xfrm flipH="1">
            <a:off x="5080808" y="545940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7" name="Google Shape;477;p27"/>
          <p:cNvSpPr txBox="1"/>
          <p:nvPr>
            <p:ph hasCustomPrompt="1" idx="6" type="title"/>
          </p:nvPr>
        </p:nvSpPr>
        <p:spPr>
          <a:xfrm flipH="1">
            <a:off x="4302361" y="2453554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27"/>
          <p:cNvSpPr txBox="1"/>
          <p:nvPr>
            <p:ph hasCustomPrompt="1" idx="7" type="title"/>
          </p:nvPr>
        </p:nvSpPr>
        <p:spPr>
          <a:xfrm>
            <a:off x="6203718" y="1499747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27"/>
          <p:cNvSpPr txBox="1"/>
          <p:nvPr>
            <p:ph hasCustomPrompt="1" idx="8" type="title"/>
          </p:nvPr>
        </p:nvSpPr>
        <p:spPr>
          <a:xfrm>
            <a:off x="5423183" y="3407361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0" name="Google Shape;480;p27"/>
          <p:cNvSpPr txBox="1"/>
          <p:nvPr>
            <p:ph idx="9" type="subTitle"/>
          </p:nvPr>
        </p:nvSpPr>
        <p:spPr>
          <a:xfrm flipH="1">
            <a:off x="3436200" y="89087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27"/>
          <p:cNvSpPr txBox="1"/>
          <p:nvPr>
            <p:ph idx="13" type="subTitle"/>
          </p:nvPr>
        </p:nvSpPr>
        <p:spPr>
          <a:xfrm>
            <a:off x="6203731" y="184050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2" name="Google Shape;482;p27"/>
          <p:cNvSpPr txBox="1"/>
          <p:nvPr>
            <p:ph idx="14" type="subTitle"/>
          </p:nvPr>
        </p:nvSpPr>
        <p:spPr>
          <a:xfrm flipH="1">
            <a:off x="2657740" y="279012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3" name="Google Shape;483;p27"/>
          <p:cNvSpPr txBox="1"/>
          <p:nvPr>
            <p:ph idx="15" type="subTitle"/>
          </p:nvPr>
        </p:nvSpPr>
        <p:spPr>
          <a:xfrm>
            <a:off x="5423175" y="373975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4" name="Google Shape;48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/>
          <p:nvPr>
            <p:ph type="title"/>
          </p:nvPr>
        </p:nvSpPr>
        <p:spPr>
          <a:xfrm>
            <a:off x="4964050" y="2816725"/>
            <a:ext cx="3466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713900" y="1080785"/>
            <a:ext cx="77169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88" name="Google Shape;488;p28"/>
          <p:cNvGrpSpPr/>
          <p:nvPr/>
        </p:nvGrpSpPr>
        <p:grpSpPr>
          <a:xfrm>
            <a:off x="-3365717" y="303959"/>
            <a:ext cx="6544357" cy="5725450"/>
            <a:chOff x="-3365717" y="303959"/>
            <a:chExt cx="6544357" cy="5725450"/>
          </a:xfrm>
        </p:grpSpPr>
        <p:grpSp>
          <p:nvGrpSpPr>
            <p:cNvPr id="489" name="Google Shape;489;p28"/>
            <p:cNvGrpSpPr/>
            <p:nvPr/>
          </p:nvGrpSpPr>
          <p:grpSpPr>
            <a:xfrm flipH="1" rot="10800000">
              <a:off x="-1304121" y="1064076"/>
              <a:ext cx="4482760" cy="4754793"/>
              <a:chOff x="4204225" y="2144350"/>
              <a:chExt cx="2159950" cy="2291025"/>
            </a:xfrm>
          </p:grpSpPr>
          <p:sp>
            <p:nvSpPr>
              <p:cNvPr id="490" name="Google Shape;490;p28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8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8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8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8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8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8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8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8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8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8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8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8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8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8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8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8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8"/>
            <p:cNvGrpSpPr/>
            <p:nvPr/>
          </p:nvGrpSpPr>
          <p:grpSpPr>
            <a:xfrm rot="5675928">
              <a:off x="-811723" y="1907869"/>
              <a:ext cx="1358233" cy="6377855"/>
              <a:chOff x="4851025" y="424250"/>
              <a:chExt cx="654450" cy="3073100"/>
            </a:xfrm>
          </p:grpSpPr>
          <p:sp>
            <p:nvSpPr>
              <p:cNvPr id="509" name="Google Shape;509;p2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28"/>
            <p:cNvGrpSpPr/>
            <p:nvPr/>
          </p:nvGrpSpPr>
          <p:grpSpPr>
            <a:xfrm>
              <a:off x="-638282" y="303959"/>
              <a:ext cx="2186019" cy="4663683"/>
              <a:chOff x="3061750" y="2798625"/>
              <a:chExt cx="1053300" cy="2247125"/>
            </a:xfrm>
          </p:grpSpPr>
          <p:grpSp>
            <p:nvGrpSpPr>
              <p:cNvPr id="527" name="Google Shape;527;p2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528" name="Google Shape;528;p2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2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2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2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2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2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2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2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2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2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3" name="Google Shape;543;p2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9"/>
          <p:cNvGrpSpPr/>
          <p:nvPr/>
        </p:nvGrpSpPr>
        <p:grpSpPr>
          <a:xfrm>
            <a:off x="-3059374" y="393200"/>
            <a:ext cx="8206993" cy="5689424"/>
            <a:chOff x="-3059374" y="393200"/>
            <a:chExt cx="8206993" cy="5689424"/>
          </a:xfrm>
        </p:grpSpPr>
        <p:grpSp>
          <p:nvGrpSpPr>
            <p:cNvPr id="549" name="Google Shape;549;p29"/>
            <p:cNvGrpSpPr/>
            <p:nvPr/>
          </p:nvGrpSpPr>
          <p:grpSpPr>
            <a:xfrm flipH="1" rot="10800000">
              <a:off x="-3059374" y="393200"/>
              <a:ext cx="3848803" cy="5689424"/>
              <a:chOff x="939875" y="457213"/>
              <a:chExt cx="1854488" cy="2741363"/>
            </a:xfrm>
          </p:grpSpPr>
          <p:sp>
            <p:nvSpPr>
              <p:cNvPr id="550" name="Google Shape;550;p29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9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9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9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9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9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9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9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" name="Google Shape;576;p29"/>
            <p:cNvGrpSpPr/>
            <p:nvPr/>
          </p:nvGrpSpPr>
          <p:grpSpPr>
            <a:xfrm rot="-5400000">
              <a:off x="1429856" y="2001111"/>
              <a:ext cx="2372980" cy="5062548"/>
              <a:chOff x="3061750" y="2798625"/>
              <a:chExt cx="1053300" cy="2247125"/>
            </a:xfrm>
          </p:grpSpPr>
          <p:grpSp>
            <p:nvGrpSpPr>
              <p:cNvPr id="577" name="Google Shape;577;p2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578" name="Google Shape;578;p2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2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2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2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3" name="Google Shape;593;p2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6" name="Google Shape;596;p29"/>
          <p:cNvSpPr/>
          <p:nvPr>
            <p:ph idx="2" type="pic"/>
          </p:nvPr>
        </p:nvSpPr>
        <p:spPr>
          <a:xfrm flipH="1">
            <a:off x="5144389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97" name="Google Shape;597;p29"/>
          <p:cNvSpPr txBox="1"/>
          <p:nvPr>
            <p:ph type="title"/>
          </p:nvPr>
        </p:nvSpPr>
        <p:spPr>
          <a:xfrm>
            <a:off x="1313925" y="984900"/>
            <a:ext cx="2948100" cy="22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8" name="Google Shape;598;p29"/>
          <p:cNvSpPr txBox="1"/>
          <p:nvPr>
            <p:ph idx="1" type="subTitle"/>
          </p:nvPr>
        </p:nvSpPr>
        <p:spPr>
          <a:xfrm>
            <a:off x="1313925" y="3194100"/>
            <a:ext cx="29481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99" name="Google Shape;59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30"/>
          <p:cNvGrpSpPr/>
          <p:nvPr/>
        </p:nvGrpSpPr>
        <p:grpSpPr>
          <a:xfrm>
            <a:off x="-2906366" y="-2813400"/>
            <a:ext cx="15360078" cy="8980821"/>
            <a:chOff x="-2906366" y="-2813400"/>
            <a:chExt cx="15360078" cy="8980821"/>
          </a:xfrm>
        </p:grpSpPr>
        <p:grpSp>
          <p:nvGrpSpPr>
            <p:cNvPr id="602" name="Google Shape;602;p30"/>
            <p:cNvGrpSpPr/>
            <p:nvPr/>
          </p:nvGrpSpPr>
          <p:grpSpPr>
            <a:xfrm rot="5400000">
              <a:off x="7684598" y="-3733711"/>
              <a:ext cx="3848803" cy="5689424"/>
              <a:chOff x="939875" y="457213"/>
              <a:chExt cx="1854488" cy="2741363"/>
            </a:xfrm>
          </p:grpSpPr>
          <p:sp>
            <p:nvSpPr>
              <p:cNvPr id="603" name="Google Shape;603;p30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30"/>
            <p:cNvGrpSpPr/>
            <p:nvPr/>
          </p:nvGrpSpPr>
          <p:grpSpPr>
            <a:xfrm rot="5604526">
              <a:off x="-361830" y="2110985"/>
              <a:ext cx="1358227" cy="6377825"/>
              <a:chOff x="4851025" y="424250"/>
              <a:chExt cx="654450" cy="3073100"/>
            </a:xfrm>
          </p:grpSpPr>
          <p:sp>
            <p:nvSpPr>
              <p:cNvPr id="630" name="Google Shape;630;p30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7" name="Google Shape;647;p30"/>
          <p:cNvSpPr txBox="1"/>
          <p:nvPr>
            <p:ph type="title"/>
          </p:nvPr>
        </p:nvSpPr>
        <p:spPr>
          <a:xfrm>
            <a:off x="713225" y="539500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8" name="Google Shape;648;p30"/>
          <p:cNvSpPr txBox="1"/>
          <p:nvPr>
            <p:ph idx="1" type="subTitle"/>
          </p:nvPr>
        </p:nvSpPr>
        <p:spPr>
          <a:xfrm>
            <a:off x="713225" y="1772525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9" name="Google Shape;64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1"/>
          <p:cNvGrpSpPr/>
          <p:nvPr/>
        </p:nvGrpSpPr>
        <p:grpSpPr>
          <a:xfrm>
            <a:off x="-1863298" y="-2716693"/>
            <a:ext cx="11778583" cy="9289578"/>
            <a:chOff x="-1863298" y="-2716693"/>
            <a:chExt cx="11778583" cy="9289578"/>
          </a:xfrm>
        </p:grpSpPr>
        <p:grpSp>
          <p:nvGrpSpPr>
            <p:cNvPr id="652" name="Google Shape;652;p31"/>
            <p:cNvGrpSpPr/>
            <p:nvPr/>
          </p:nvGrpSpPr>
          <p:grpSpPr>
            <a:xfrm rot="10800000">
              <a:off x="202894" y="-1810398"/>
              <a:ext cx="3848803" cy="5689424"/>
              <a:chOff x="939875" y="457213"/>
              <a:chExt cx="1854488" cy="2741363"/>
            </a:xfrm>
          </p:grpSpPr>
          <p:sp>
            <p:nvSpPr>
              <p:cNvPr id="653" name="Google Shape;653;p31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9" name="Google Shape;679;p31"/>
            <p:cNvGrpSpPr/>
            <p:nvPr/>
          </p:nvGrpSpPr>
          <p:grpSpPr>
            <a:xfrm rot="204526">
              <a:off x="8368648" y="-617165"/>
              <a:ext cx="1358227" cy="6377825"/>
              <a:chOff x="4851025" y="424250"/>
              <a:chExt cx="654450" cy="3073100"/>
            </a:xfrm>
          </p:grpSpPr>
          <p:sp>
            <p:nvSpPr>
              <p:cNvPr id="680" name="Google Shape;680;p31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7" name="Google Shape;697;p31"/>
            <p:cNvGrpSpPr/>
            <p:nvPr/>
          </p:nvGrpSpPr>
          <p:grpSpPr>
            <a:xfrm rot="10800000">
              <a:off x="-1772833" y="-2716693"/>
              <a:ext cx="4482760" cy="4754793"/>
              <a:chOff x="4204225" y="2144350"/>
              <a:chExt cx="2159950" cy="2291025"/>
            </a:xfrm>
          </p:grpSpPr>
          <p:sp>
            <p:nvSpPr>
              <p:cNvPr id="698" name="Google Shape;698;p31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31"/>
            <p:cNvGrpSpPr/>
            <p:nvPr/>
          </p:nvGrpSpPr>
          <p:grpSpPr>
            <a:xfrm rot="5400000">
              <a:off x="-624466" y="3148034"/>
              <a:ext cx="2186019" cy="4663683"/>
              <a:chOff x="3061750" y="2798625"/>
              <a:chExt cx="1053300" cy="2247125"/>
            </a:xfrm>
          </p:grpSpPr>
          <p:grpSp>
            <p:nvGrpSpPr>
              <p:cNvPr id="717" name="Google Shape;717;p31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718" name="Google Shape;718;p31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1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31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31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1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31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31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1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1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1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1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1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1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1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1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3" name="Google Shape;733;p31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6" name="Google Shape;736;p31"/>
          <p:cNvSpPr txBox="1"/>
          <p:nvPr>
            <p:ph type="title"/>
          </p:nvPr>
        </p:nvSpPr>
        <p:spPr>
          <a:xfrm>
            <a:off x="3447900" y="539500"/>
            <a:ext cx="4808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7" name="Google Shape;737;p31"/>
          <p:cNvSpPr txBox="1"/>
          <p:nvPr>
            <p:ph idx="1" type="subTitle"/>
          </p:nvPr>
        </p:nvSpPr>
        <p:spPr>
          <a:xfrm>
            <a:off x="2966275" y="1221750"/>
            <a:ext cx="52899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738" name="Google Shape;73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/>
          <p:nvPr>
            <p:ph type="title"/>
          </p:nvPr>
        </p:nvSpPr>
        <p:spPr>
          <a:xfrm>
            <a:off x="720000" y="539500"/>
            <a:ext cx="31539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1" name="Google Shape;741;p32"/>
          <p:cNvSpPr txBox="1"/>
          <p:nvPr>
            <p:ph idx="1" type="subTitle"/>
          </p:nvPr>
        </p:nvSpPr>
        <p:spPr>
          <a:xfrm>
            <a:off x="1883585" y="2587977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2" name="Google Shape;742;p32"/>
          <p:cNvSpPr txBox="1"/>
          <p:nvPr>
            <p:ph idx="2" type="subTitle"/>
          </p:nvPr>
        </p:nvSpPr>
        <p:spPr>
          <a:xfrm>
            <a:off x="5796849" y="4061276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43" name="Google Shape;743;p32"/>
          <p:cNvSpPr txBox="1"/>
          <p:nvPr>
            <p:ph idx="3" type="subTitle"/>
          </p:nvPr>
        </p:nvSpPr>
        <p:spPr>
          <a:xfrm>
            <a:off x="1883584" y="22467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4" name="Google Shape;744;p32"/>
          <p:cNvSpPr txBox="1"/>
          <p:nvPr>
            <p:ph idx="4" type="subTitle"/>
          </p:nvPr>
        </p:nvSpPr>
        <p:spPr>
          <a:xfrm>
            <a:off x="5796849" y="37200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45" name="Google Shape;745;p32"/>
          <p:cNvGrpSpPr/>
          <p:nvPr/>
        </p:nvGrpSpPr>
        <p:grpSpPr>
          <a:xfrm>
            <a:off x="-1983976" y="-2958395"/>
            <a:ext cx="11811362" cy="8623459"/>
            <a:chOff x="-1983976" y="-2958395"/>
            <a:chExt cx="11811362" cy="8623459"/>
          </a:xfrm>
        </p:grpSpPr>
        <p:grpSp>
          <p:nvGrpSpPr>
            <p:cNvPr id="746" name="Google Shape;746;p32"/>
            <p:cNvGrpSpPr/>
            <p:nvPr/>
          </p:nvGrpSpPr>
          <p:grpSpPr>
            <a:xfrm flipH="1" rot="10800000">
              <a:off x="7641367" y="-2958395"/>
              <a:ext cx="2186019" cy="4663683"/>
              <a:chOff x="3061750" y="2798625"/>
              <a:chExt cx="1053300" cy="2247125"/>
            </a:xfrm>
          </p:grpSpPr>
          <p:grpSp>
            <p:nvGrpSpPr>
              <p:cNvPr id="747" name="Google Shape;747;p32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748" name="Google Shape;748;p32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2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2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2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2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2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2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2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32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2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2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32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32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32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32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63" name="Google Shape;763;p32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2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32"/>
            <p:cNvGrpSpPr/>
            <p:nvPr/>
          </p:nvGrpSpPr>
          <p:grpSpPr>
            <a:xfrm flipH="1" rot="10800000">
              <a:off x="-1983976" y="910271"/>
              <a:ext cx="4482760" cy="4754793"/>
              <a:chOff x="4204225" y="2144350"/>
              <a:chExt cx="2159950" cy="2291025"/>
            </a:xfrm>
          </p:grpSpPr>
          <p:sp>
            <p:nvSpPr>
              <p:cNvPr id="767" name="Google Shape;767;p32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5" name="Google Shape;78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33"/>
          <p:cNvGrpSpPr/>
          <p:nvPr/>
        </p:nvGrpSpPr>
        <p:grpSpPr>
          <a:xfrm>
            <a:off x="-3358617" y="-151795"/>
            <a:ext cx="6466222" cy="6259329"/>
            <a:chOff x="-3358617" y="-151795"/>
            <a:chExt cx="6466222" cy="6259329"/>
          </a:xfrm>
        </p:grpSpPr>
        <p:grpSp>
          <p:nvGrpSpPr>
            <p:cNvPr id="788" name="Google Shape;788;p33"/>
            <p:cNvGrpSpPr/>
            <p:nvPr/>
          </p:nvGrpSpPr>
          <p:grpSpPr>
            <a:xfrm rot="5675928">
              <a:off x="-804623" y="1985994"/>
              <a:ext cx="1358233" cy="6377855"/>
              <a:chOff x="4851025" y="424250"/>
              <a:chExt cx="654450" cy="3073100"/>
            </a:xfrm>
          </p:grpSpPr>
          <p:sp>
            <p:nvSpPr>
              <p:cNvPr id="789" name="Google Shape;789;p33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33"/>
            <p:cNvGrpSpPr/>
            <p:nvPr/>
          </p:nvGrpSpPr>
          <p:grpSpPr>
            <a:xfrm>
              <a:off x="-327715" y="-151795"/>
              <a:ext cx="2186019" cy="4663683"/>
              <a:chOff x="3061750" y="2798625"/>
              <a:chExt cx="1053300" cy="2247125"/>
            </a:xfrm>
          </p:grpSpPr>
          <p:grpSp>
            <p:nvGrpSpPr>
              <p:cNvPr id="807" name="Google Shape;807;p33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808" name="Google Shape;808;p33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3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3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3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3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3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3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3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3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3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3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3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3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3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3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23" name="Google Shape;823;p33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6" name="Google Shape;826;p33"/>
          <p:cNvSpPr txBox="1"/>
          <p:nvPr>
            <p:ph type="title"/>
          </p:nvPr>
        </p:nvSpPr>
        <p:spPr>
          <a:xfrm>
            <a:off x="720000" y="539500"/>
            <a:ext cx="26040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33"/>
          <p:cNvSpPr txBox="1"/>
          <p:nvPr>
            <p:ph idx="1" type="subTitle"/>
          </p:nvPr>
        </p:nvSpPr>
        <p:spPr>
          <a:xfrm>
            <a:off x="4477050" y="967409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8" name="Google Shape;828;p33"/>
          <p:cNvSpPr txBox="1"/>
          <p:nvPr>
            <p:ph idx="2" type="subTitle"/>
          </p:nvPr>
        </p:nvSpPr>
        <p:spPr>
          <a:xfrm>
            <a:off x="4947630" y="2447100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9" name="Google Shape;829;p33"/>
          <p:cNvSpPr txBox="1"/>
          <p:nvPr>
            <p:ph idx="3" type="subTitle"/>
          </p:nvPr>
        </p:nvSpPr>
        <p:spPr>
          <a:xfrm>
            <a:off x="5753902" y="3926792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0" name="Google Shape;830;p33"/>
          <p:cNvSpPr txBox="1"/>
          <p:nvPr>
            <p:ph idx="4" type="subTitle"/>
          </p:nvPr>
        </p:nvSpPr>
        <p:spPr>
          <a:xfrm>
            <a:off x="4477058" y="591242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1" name="Google Shape;831;p33"/>
          <p:cNvSpPr txBox="1"/>
          <p:nvPr>
            <p:ph idx="5" type="subTitle"/>
          </p:nvPr>
        </p:nvSpPr>
        <p:spPr>
          <a:xfrm>
            <a:off x="4947642" y="2070933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2" name="Google Shape;832;p33"/>
          <p:cNvSpPr txBox="1"/>
          <p:nvPr>
            <p:ph idx="6" type="subTitle"/>
          </p:nvPr>
        </p:nvSpPr>
        <p:spPr>
          <a:xfrm>
            <a:off x="5753919" y="3550625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3" name="Google Shape;83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34"/>
          <p:cNvGrpSpPr/>
          <p:nvPr/>
        </p:nvGrpSpPr>
        <p:grpSpPr>
          <a:xfrm rot="-5400000">
            <a:off x="1503074" y="2718787"/>
            <a:ext cx="2186019" cy="4663683"/>
            <a:chOff x="3061750" y="2798625"/>
            <a:chExt cx="1053300" cy="2247125"/>
          </a:xfrm>
        </p:grpSpPr>
        <p:grpSp>
          <p:nvGrpSpPr>
            <p:cNvPr id="836" name="Google Shape;836;p34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837" name="Google Shape;837;p34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4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4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4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4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4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4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4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2" name="Google Shape;852;p34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34"/>
          <p:cNvSpPr txBox="1"/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6" name="Google Shape;856;p34"/>
          <p:cNvSpPr txBox="1"/>
          <p:nvPr>
            <p:ph idx="1" type="subTitle"/>
          </p:nvPr>
        </p:nvSpPr>
        <p:spPr>
          <a:xfrm>
            <a:off x="5337346" y="593250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7" name="Google Shape;857;p34"/>
          <p:cNvSpPr txBox="1"/>
          <p:nvPr>
            <p:ph idx="2" type="subTitle"/>
          </p:nvPr>
        </p:nvSpPr>
        <p:spPr>
          <a:xfrm>
            <a:off x="5337346" y="2034684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8" name="Google Shape;858;p34"/>
          <p:cNvSpPr txBox="1"/>
          <p:nvPr>
            <p:ph idx="3" type="subTitle"/>
          </p:nvPr>
        </p:nvSpPr>
        <p:spPr>
          <a:xfrm>
            <a:off x="5337346" y="3476119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59" name="Google Shape;859;p34"/>
          <p:cNvSpPr txBox="1"/>
          <p:nvPr>
            <p:ph idx="4" type="subTitle"/>
          </p:nvPr>
        </p:nvSpPr>
        <p:spPr>
          <a:xfrm>
            <a:off x="5337346" y="1110396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0" name="Google Shape;860;p34"/>
          <p:cNvSpPr txBox="1"/>
          <p:nvPr>
            <p:ph idx="5" type="subTitle"/>
          </p:nvPr>
        </p:nvSpPr>
        <p:spPr>
          <a:xfrm>
            <a:off x="5337346" y="2551868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1" name="Google Shape;861;p34"/>
          <p:cNvSpPr txBox="1"/>
          <p:nvPr>
            <p:ph idx="6" type="subTitle"/>
          </p:nvPr>
        </p:nvSpPr>
        <p:spPr>
          <a:xfrm>
            <a:off x="5337346" y="3993339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62" name="Google Shape;86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35"/>
          <p:cNvGrpSpPr/>
          <p:nvPr/>
        </p:nvGrpSpPr>
        <p:grpSpPr>
          <a:xfrm flipH="1" rot="10800000">
            <a:off x="-1469542" y="1064076"/>
            <a:ext cx="4482760" cy="4754793"/>
            <a:chOff x="4204225" y="2144350"/>
            <a:chExt cx="2159950" cy="2291025"/>
          </a:xfrm>
        </p:grpSpPr>
        <p:sp>
          <p:nvSpPr>
            <p:cNvPr id="865" name="Google Shape;865;p35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35"/>
          <p:cNvSpPr txBox="1"/>
          <p:nvPr>
            <p:ph type="title"/>
          </p:nvPr>
        </p:nvSpPr>
        <p:spPr>
          <a:xfrm>
            <a:off x="720000" y="539500"/>
            <a:ext cx="27462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4" name="Google Shape;884;p35"/>
          <p:cNvSpPr txBox="1"/>
          <p:nvPr>
            <p:ph idx="1" type="subTitle"/>
          </p:nvPr>
        </p:nvSpPr>
        <p:spPr>
          <a:xfrm>
            <a:off x="4403665" y="98250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5" name="Google Shape;885;p35"/>
          <p:cNvSpPr txBox="1"/>
          <p:nvPr>
            <p:ph idx="2" type="subTitle"/>
          </p:nvPr>
        </p:nvSpPr>
        <p:spPr>
          <a:xfrm>
            <a:off x="6736975" y="171155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6" name="Google Shape;886;p35"/>
          <p:cNvSpPr txBox="1"/>
          <p:nvPr>
            <p:ph idx="3" type="subTitle"/>
          </p:nvPr>
        </p:nvSpPr>
        <p:spPr>
          <a:xfrm>
            <a:off x="4403665" y="225923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7" name="Google Shape;887;p35"/>
          <p:cNvSpPr txBox="1"/>
          <p:nvPr>
            <p:ph idx="4" type="subTitle"/>
          </p:nvPr>
        </p:nvSpPr>
        <p:spPr>
          <a:xfrm>
            <a:off x="6736975" y="298828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88" name="Google Shape;888;p35"/>
          <p:cNvSpPr txBox="1"/>
          <p:nvPr>
            <p:ph idx="5" type="subTitle"/>
          </p:nvPr>
        </p:nvSpPr>
        <p:spPr>
          <a:xfrm>
            <a:off x="4403665" y="613641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9" name="Google Shape;889;p35"/>
          <p:cNvSpPr txBox="1"/>
          <p:nvPr>
            <p:ph idx="6" type="subTitle"/>
          </p:nvPr>
        </p:nvSpPr>
        <p:spPr>
          <a:xfrm>
            <a:off x="6736972" y="134268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0" name="Google Shape;890;p35"/>
          <p:cNvSpPr txBox="1"/>
          <p:nvPr>
            <p:ph idx="7" type="subTitle"/>
          </p:nvPr>
        </p:nvSpPr>
        <p:spPr>
          <a:xfrm>
            <a:off x="4403665" y="189035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1" name="Google Shape;891;p35"/>
          <p:cNvSpPr txBox="1"/>
          <p:nvPr>
            <p:ph idx="8" type="subTitle"/>
          </p:nvPr>
        </p:nvSpPr>
        <p:spPr>
          <a:xfrm>
            <a:off x="6736972" y="2619408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2" name="Google Shape;89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6"/>
          <p:cNvSpPr txBox="1"/>
          <p:nvPr>
            <p:ph type="title"/>
          </p:nvPr>
        </p:nvSpPr>
        <p:spPr>
          <a:xfrm>
            <a:off x="720000" y="539500"/>
            <a:ext cx="27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5" name="Google Shape;895;p36"/>
          <p:cNvSpPr txBox="1"/>
          <p:nvPr>
            <p:ph idx="1" type="subTitle"/>
          </p:nvPr>
        </p:nvSpPr>
        <p:spPr>
          <a:xfrm>
            <a:off x="4368077" y="983174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6" name="Google Shape;896;p36"/>
          <p:cNvSpPr txBox="1"/>
          <p:nvPr>
            <p:ph idx="2" type="subTitle"/>
          </p:nvPr>
        </p:nvSpPr>
        <p:spPr>
          <a:xfrm>
            <a:off x="6651799" y="1605065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7" name="Google Shape;897;p36"/>
          <p:cNvSpPr txBox="1"/>
          <p:nvPr>
            <p:ph idx="3" type="subTitle"/>
          </p:nvPr>
        </p:nvSpPr>
        <p:spPr>
          <a:xfrm>
            <a:off x="4368077" y="2226956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8" name="Google Shape;898;p36"/>
          <p:cNvSpPr txBox="1"/>
          <p:nvPr>
            <p:ph idx="4" type="subTitle"/>
          </p:nvPr>
        </p:nvSpPr>
        <p:spPr>
          <a:xfrm>
            <a:off x="6652673" y="2848848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99" name="Google Shape;899;p36"/>
          <p:cNvSpPr txBox="1"/>
          <p:nvPr>
            <p:ph idx="5" type="subTitle"/>
          </p:nvPr>
        </p:nvSpPr>
        <p:spPr>
          <a:xfrm>
            <a:off x="4368084" y="3470739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00" name="Google Shape;900;p36"/>
          <p:cNvSpPr txBox="1"/>
          <p:nvPr>
            <p:ph idx="6" type="subTitle"/>
          </p:nvPr>
        </p:nvSpPr>
        <p:spPr>
          <a:xfrm>
            <a:off x="6651355" y="4092630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01" name="Google Shape;901;p36"/>
          <p:cNvSpPr txBox="1"/>
          <p:nvPr>
            <p:ph idx="7" type="subTitle"/>
          </p:nvPr>
        </p:nvSpPr>
        <p:spPr>
          <a:xfrm>
            <a:off x="4368077" y="613641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2" name="Google Shape;902;p36"/>
          <p:cNvSpPr txBox="1"/>
          <p:nvPr>
            <p:ph idx="8" type="subTitle"/>
          </p:nvPr>
        </p:nvSpPr>
        <p:spPr>
          <a:xfrm>
            <a:off x="6652669" y="1235472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3" name="Google Shape;903;p36"/>
          <p:cNvSpPr txBox="1"/>
          <p:nvPr>
            <p:ph idx="9" type="subTitle"/>
          </p:nvPr>
        </p:nvSpPr>
        <p:spPr>
          <a:xfrm>
            <a:off x="4368077" y="1857303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4" name="Google Shape;904;p36"/>
          <p:cNvSpPr txBox="1"/>
          <p:nvPr>
            <p:ph idx="13" type="subTitle"/>
          </p:nvPr>
        </p:nvSpPr>
        <p:spPr>
          <a:xfrm>
            <a:off x="6652670" y="2479134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5" name="Google Shape;905;p36"/>
          <p:cNvSpPr txBox="1"/>
          <p:nvPr>
            <p:ph idx="14" type="subTitle"/>
          </p:nvPr>
        </p:nvSpPr>
        <p:spPr>
          <a:xfrm>
            <a:off x="4368077" y="3100966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6" name="Google Shape;906;p36"/>
          <p:cNvSpPr txBox="1"/>
          <p:nvPr>
            <p:ph idx="15" type="subTitle"/>
          </p:nvPr>
        </p:nvSpPr>
        <p:spPr>
          <a:xfrm>
            <a:off x="6651350" y="3722797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7" name="Google Shape;9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7"/>
          <p:cNvSpPr txBox="1"/>
          <p:nvPr>
            <p:ph hasCustomPrompt="1" type="title"/>
          </p:nvPr>
        </p:nvSpPr>
        <p:spPr>
          <a:xfrm flipH="1">
            <a:off x="2676041" y="539488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0" name="Google Shape;910;p37"/>
          <p:cNvSpPr txBox="1"/>
          <p:nvPr>
            <p:ph idx="1" type="subTitle"/>
          </p:nvPr>
        </p:nvSpPr>
        <p:spPr>
          <a:xfrm flipH="1">
            <a:off x="2676040" y="1232225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1" name="Google Shape;911;p37"/>
          <p:cNvSpPr txBox="1"/>
          <p:nvPr>
            <p:ph hasCustomPrompt="1" idx="2" type="title"/>
          </p:nvPr>
        </p:nvSpPr>
        <p:spPr>
          <a:xfrm flipH="1">
            <a:off x="3292152" y="1973516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2" name="Google Shape;912;p37"/>
          <p:cNvSpPr txBox="1"/>
          <p:nvPr>
            <p:ph idx="3" type="subTitle"/>
          </p:nvPr>
        </p:nvSpPr>
        <p:spPr>
          <a:xfrm flipH="1">
            <a:off x="3292151" y="2666230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3" name="Google Shape;913;p37"/>
          <p:cNvSpPr txBox="1"/>
          <p:nvPr>
            <p:ph hasCustomPrompt="1" idx="4" type="title"/>
          </p:nvPr>
        </p:nvSpPr>
        <p:spPr>
          <a:xfrm flipH="1">
            <a:off x="3908263" y="3407544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4" name="Google Shape;914;p37"/>
          <p:cNvSpPr txBox="1"/>
          <p:nvPr>
            <p:ph idx="5" type="subTitle"/>
          </p:nvPr>
        </p:nvSpPr>
        <p:spPr>
          <a:xfrm flipH="1">
            <a:off x="3908262" y="4100236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15" name="Google Shape;915;p37"/>
          <p:cNvGrpSpPr/>
          <p:nvPr/>
        </p:nvGrpSpPr>
        <p:grpSpPr>
          <a:xfrm flipH="1">
            <a:off x="8521951" y="-2672687"/>
            <a:ext cx="3848803" cy="5689424"/>
            <a:chOff x="939875" y="457213"/>
            <a:chExt cx="1854488" cy="2741363"/>
          </a:xfrm>
        </p:grpSpPr>
        <p:sp>
          <p:nvSpPr>
            <p:cNvPr id="916" name="Google Shape;916;p37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38"/>
          <p:cNvGrpSpPr/>
          <p:nvPr/>
        </p:nvGrpSpPr>
        <p:grpSpPr>
          <a:xfrm>
            <a:off x="7703606" y="-3611995"/>
            <a:ext cx="2404726" cy="12015937"/>
            <a:chOff x="7703606" y="-3611995"/>
            <a:chExt cx="2404726" cy="12015937"/>
          </a:xfrm>
        </p:grpSpPr>
        <p:grpSp>
          <p:nvGrpSpPr>
            <p:cNvPr id="945" name="Google Shape;945;p38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946" name="Google Shape;946;p3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947" name="Google Shape;947;p3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62" name="Google Shape;962;p3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5" name="Google Shape;965;p38"/>
            <p:cNvGrpSpPr/>
            <p:nvPr/>
          </p:nvGrpSpPr>
          <p:grpSpPr>
            <a:xfrm rot="204526">
              <a:off x="8561696" y="1991379"/>
              <a:ext cx="1358227" cy="6377825"/>
              <a:chOff x="4851025" y="424250"/>
              <a:chExt cx="654450" cy="3073100"/>
            </a:xfrm>
          </p:grpSpPr>
          <p:sp>
            <p:nvSpPr>
              <p:cNvPr id="966" name="Google Shape;966;p3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3" name="Google Shape;983;p38"/>
          <p:cNvSpPr txBox="1"/>
          <p:nvPr>
            <p:ph hasCustomPrompt="1" type="title"/>
          </p:nvPr>
        </p:nvSpPr>
        <p:spPr>
          <a:xfrm>
            <a:off x="6026590" y="83764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4" name="Google Shape;984;p38"/>
          <p:cNvSpPr txBox="1"/>
          <p:nvPr>
            <p:ph idx="1" type="subTitle"/>
          </p:nvPr>
        </p:nvSpPr>
        <p:spPr>
          <a:xfrm>
            <a:off x="6026590" y="1528499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5" name="Google Shape;985;p38"/>
          <p:cNvSpPr txBox="1"/>
          <p:nvPr>
            <p:ph idx="2" type="subTitle"/>
          </p:nvPr>
        </p:nvSpPr>
        <p:spPr>
          <a:xfrm>
            <a:off x="6026590" y="1180700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6" name="Google Shape;986;p38"/>
          <p:cNvSpPr txBox="1"/>
          <p:nvPr>
            <p:ph hasCustomPrompt="1" idx="3" type="title"/>
          </p:nvPr>
        </p:nvSpPr>
        <p:spPr>
          <a:xfrm>
            <a:off x="6026590" y="3227722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38"/>
          <p:cNvSpPr txBox="1"/>
          <p:nvPr>
            <p:ph idx="4" type="subTitle"/>
          </p:nvPr>
        </p:nvSpPr>
        <p:spPr>
          <a:xfrm>
            <a:off x="6026590" y="3918575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8" name="Google Shape;988;p38"/>
          <p:cNvSpPr txBox="1"/>
          <p:nvPr>
            <p:ph idx="5" type="subTitle"/>
          </p:nvPr>
        </p:nvSpPr>
        <p:spPr>
          <a:xfrm>
            <a:off x="6026590" y="3570775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9" name="Google Shape;989;p38"/>
          <p:cNvSpPr txBox="1"/>
          <p:nvPr>
            <p:ph idx="6" type="title"/>
          </p:nvPr>
        </p:nvSpPr>
        <p:spPr>
          <a:xfrm>
            <a:off x="719950" y="539500"/>
            <a:ext cx="37464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0" name="Google Shape;990;p38"/>
          <p:cNvSpPr txBox="1"/>
          <p:nvPr>
            <p:ph hasCustomPrompt="1" idx="7" type="title"/>
          </p:nvPr>
        </p:nvSpPr>
        <p:spPr>
          <a:xfrm>
            <a:off x="2192832" y="2398647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38"/>
          <p:cNvSpPr txBox="1"/>
          <p:nvPr>
            <p:ph idx="8" type="subTitle"/>
          </p:nvPr>
        </p:nvSpPr>
        <p:spPr>
          <a:xfrm>
            <a:off x="978432" y="3089500"/>
            <a:ext cx="26121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92" name="Google Shape;992;p38"/>
          <p:cNvSpPr txBox="1"/>
          <p:nvPr>
            <p:ph idx="9" type="subTitle"/>
          </p:nvPr>
        </p:nvSpPr>
        <p:spPr>
          <a:xfrm>
            <a:off x="978432" y="2741700"/>
            <a:ext cx="26121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3" name="Google Shape;99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39"/>
          <p:cNvGrpSpPr/>
          <p:nvPr/>
        </p:nvGrpSpPr>
        <p:grpSpPr>
          <a:xfrm>
            <a:off x="5554631" y="138384"/>
            <a:ext cx="6466222" cy="5725450"/>
            <a:chOff x="5554631" y="138384"/>
            <a:chExt cx="6466222" cy="5725450"/>
          </a:xfrm>
        </p:grpSpPr>
        <p:grpSp>
          <p:nvGrpSpPr>
            <p:cNvPr id="996" name="Google Shape;996;p39"/>
            <p:cNvGrpSpPr/>
            <p:nvPr/>
          </p:nvGrpSpPr>
          <p:grpSpPr>
            <a:xfrm rot="10800000">
              <a:off x="6924297" y="593701"/>
              <a:ext cx="4482760" cy="4754793"/>
              <a:chOff x="4204225" y="2144350"/>
              <a:chExt cx="2159950" cy="2291025"/>
            </a:xfrm>
          </p:grpSpPr>
          <p:sp>
            <p:nvSpPr>
              <p:cNvPr id="997" name="Google Shape;997;p39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39"/>
            <p:cNvGrpSpPr/>
            <p:nvPr/>
          </p:nvGrpSpPr>
          <p:grpSpPr>
            <a:xfrm flipH="1" rot="-5675928">
              <a:off x="8108626" y="1742294"/>
              <a:ext cx="1358233" cy="6377855"/>
              <a:chOff x="4851025" y="424250"/>
              <a:chExt cx="654450" cy="3073100"/>
            </a:xfrm>
          </p:grpSpPr>
          <p:sp>
            <p:nvSpPr>
              <p:cNvPr id="1016" name="Google Shape;1016;p39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3" name="Google Shape;1033;p39"/>
            <p:cNvGrpSpPr/>
            <p:nvPr/>
          </p:nvGrpSpPr>
          <p:grpSpPr>
            <a:xfrm flipH="1">
              <a:off x="7107400" y="138384"/>
              <a:ext cx="2186019" cy="4663683"/>
              <a:chOff x="3061750" y="2798625"/>
              <a:chExt cx="1053300" cy="2247125"/>
            </a:xfrm>
          </p:grpSpPr>
          <p:grpSp>
            <p:nvGrpSpPr>
              <p:cNvPr id="1034" name="Google Shape;1034;p3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035" name="Google Shape;1035;p3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0" name="Google Shape;1050;p3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3" name="Google Shape;1053;p39"/>
          <p:cNvSpPr txBox="1"/>
          <p:nvPr>
            <p:ph type="title"/>
          </p:nvPr>
        </p:nvSpPr>
        <p:spPr>
          <a:xfrm>
            <a:off x="713225" y="537571"/>
            <a:ext cx="5081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 sz="8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4" name="Google Shape;1054;p39"/>
          <p:cNvSpPr txBox="1"/>
          <p:nvPr>
            <p:ph idx="1" type="subTitle"/>
          </p:nvPr>
        </p:nvSpPr>
        <p:spPr>
          <a:xfrm>
            <a:off x="713225" y="1832871"/>
            <a:ext cx="5081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55" name="Google Shape;1055;p39"/>
          <p:cNvSpPr txBox="1"/>
          <p:nvPr/>
        </p:nvSpPr>
        <p:spPr>
          <a:xfrm>
            <a:off x="713225" y="3810782"/>
            <a:ext cx="5081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b="1" sz="12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056" name="Google Shape;105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40"/>
          <p:cNvGrpSpPr/>
          <p:nvPr/>
        </p:nvGrpSpPr>
        <p:grpSpPr>
          <a:xfrm>
            <a:off x="-637104" y="-1568972"/>
            <a:ext cx="11841201" cy="9795847"/>
            <a:chOff x="-637104" y="-1568972"/>
            <a:chExt cx="11841201" cy="9795847"/>
          </a:xfrm>
        </p:grpSpPr>
        <p:grpSp>
          <p:nvGrpSpPr>
            <p:cNvPr id="1059" name="Google Shape;1059;p40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1060" name="Google Shape;1060;p40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1061" name="Google Shape;1061;p40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40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40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40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40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40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40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40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40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40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71" name="Google Shape;1071;p40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40"/>
            <p:cNvGrpSpPr/>
            <p:nvPr/>
          </p:nvGrpSpPr>
          <p:grpSpPr>
            <a:xfrm rot="5400000">
              <a:off x="7779246" y="-1792341"/>
              <a:ext cx="2186019" cy="4663683"/>
              <a:chOff x="3061750" y="2798625"/>
              <a:chExt cx="1053300" cy="2247125"/>
            </a:xfrm>
          </p:grpSpPr>
          <p:grpSp>
            <p:nvGrpSpPr>
              <p:cNvPr id="1073" name="Google Shape;1073;p40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074" name="Google Shape;1074;p40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40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40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40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40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40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40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40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40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40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40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40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40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40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40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9" name="Google Shape;1089;p40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40"/>
            <p:cNvGrpSpPr/>
            <p:nvPr/>
          </p:nvGrpSpPr>
          <p:grpSpPr>
            <a:xfrm rot="-10536040">
              <a:off x="8286973" y="1806219"/>
              <a:ext cx="1358255" cy="6377958"/>
              <a:chOff x="4851025" y="424250"/>
              <a:chExt cx="654450" cy="3073100"/>
            </a:xfrm>
          </p:grpSpPr>
          <p:sp>
            <p:nvSpPr>
              <p:cNvPr id="1093" name="Google Shape;1093;p40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0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0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0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0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0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0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0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0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0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0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0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0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0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0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0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0" name="Google Shape;11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2" name="Google Shape;1112;p41"/>
          <p:cNvGrpSpPr/>
          <p:nvPr/>
        </p:nvGrpSpPr>
        <p:grpSpPr>
          <a:xfrm>
            <a:off x="-1545742" y="-135645"/>
            <a:ext cx="14095135" cy="6259329"/>
            <a:chOff x="-1545742" y="-135645"/>
            <a:chExt cx="14095135" cy="6259329"/>
          </a:xfrm>
        </p:grpSpPr>
        <p:grpSp>
          <p:nvGrpSpPr>
            <p:cNvPr id="1113" name="Google Shape;1113;p41"/>
            <p:cNvGrpSpPr/>
            <p:nvPr/>
          </p:nvGrpSpPr>
          <p:grpSpPr>
            <a:xfrm flipH="1" rot="10800000">
              <a:off x="-1545742" y="987876"/>
              <a:ext cx="4482760" cy="4754793"/>
              <a:chOff x="4204225" y="2144350"/>
              <a:chExt cx="2159950" cy="2291025"/>
            </a:xfrm>
          </p:grpSpPr>
          <p:sp>
            <p:nvSpPr>
              <p:cNvPr id="1114" name="Google Shape;1114;p41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1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1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41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41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1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1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1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1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1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1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1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1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1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1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1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1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1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2" name="Google Shape;1132;p41"/>
            <p:cNvGrpSpPr/>
            <p:nvPr/>
          </p:nvGrpSpPr>
          <p:grpSpPr>
            <a:xfrm flipH="1">
              <a:off x="6083170" y="-135645"/>
              <a:ext cx="6466222" cy="6259329"/>
              <a:chOff x="-3358617" y="-151795"/>
              <a:chExt cx="6466222" cy="6259329"/>
            </a:xfrm>
          </p:grpSpPr>
          <p:grpSp>
            <p:nvGrpSpPr>
              <p:cNvPr id="1133" name="Google Shape;1133;p41"/>
              <p:cNvGrpSpPr/>
              <p:nvPr/>
            </p:nvGrpSpPr>
            <p:grpSpPr>
              <a:xfrm rot="5675928">
                <a:off x="-804623" y="1985994"/>
                <a:ext cx="1358233" cy="6377855"/>
                <a:chOff x="4851025" y="424250"/>
                <a:chExt cx="654450" cy="3073100"/>
              </a:xfrm>
            </p:grpSpPr>
            <p:sp>
              <p:nvSpPr>
                <p:cNvPr id="1134" name="Google Shape;1134;p41"/>
                <p:cNvSpPr/>
                <p:nvPr/>
              </p:nvSpPr>
              <p:spPr>
                <a:xfrm>
                  <a:off x="4851025" y="448600"/>
                  <a:ext cx="631325" cy="3024400"/>
                </a:xfrm>
                <a:custGeom>
                  <a:rect b="b" l="l" r="r" t="t"/>
                  <a:pathLst>
                    <a:path extrusionOk="0" h="120976" w="25253">
                      <a:moveTo>
                        <a:pt x="17263" y="1"/>
                      </a:moveTo>
                      <a:cubicBezTo>
                        <a:pt x="16919" y="1"/>
                        <a:pt x="16578" y="145"/>
                        <a:pt x="16337" y="427"/>
                      </a:cubicBezTo>
                      <a:lnTo>
                        <a:pt x="1215" y="18082"/>
                      </a:lnTo>
                      <a:cubicBezTo>
                        <a:pt x="486" y="18933"/>
                        <a:pt x="1" y="20417"/>
                        <a:pt x="87" y="21534"/>
                      </a:cubicBezTo>
                      <a:lnTo>
                        <a:pt x="1840" y="44229"/>
                      </a:lnTo>
                      <a:cubicBezTo>
                        <a:pt x="1927" y="45346"/>
                        <a:pt x="2634" y="46738"/>
                        <a:pt x="3486" y="47467"/>
                      </a:cubicBezTo>
                      <a:lnTo>
                        <a:pt x="17422" y="59405"/>
                      </a:lnTo>
                      <a:cubicBezTo>
                        <a:pt x="17790" y="59720"/>
                        <a:pt x="18186" y="60500"/>
                        <a:pt x="18223" y="60982"/>
                      </a:cubicBezTo>
                      <a:lnTo>
                        <a:pt x="22773" y="119851"/>
                      </a:lnTo>
                      <a:cubicBezTo>
                        <a:pt x="22798" y="120187"/>
                        <a:pt x="22958" y="120480"/>
                        <a:pt x="23194" y="120682"/>
                      </a:cubicBezTo>
                      <a:cubicBezTo>
                        <a:pt x="23409" y="120866"/>
                        <a:pt x="23686" y="120975"/>
                        <a:pt x="23985" y="120975"/>
                      </a:cubicBezTo>
                      <a:cubicBezTo>
                        <a:pt x="24016" y="120975"/>
                        <a:pt x="24048" y="120974"/>
                        <a:pt x="24081" y="120972"/>
                      </a:cubicBezTo>
                      <a:cubicBezTo>
                        <a:pt x="24752" y="120920"/>
                        <a:pt x="25253" y="120334"/>
                        <a:pt x="25201" y="119664"/>
                      </a:cubicBezTo>
                      <a:lnTo>
                        <a:pt x="20652" y="60795"/>
                      </a:lnTo>
                      <a:cubicBezTo>
                        <a:pt x="20565" y="59676"/>
                        <a:pt x="19858" y="58284"/>
                        <a:pt x="19007" y="57555"/>
                      </a:cubicBezTo>
                      <a:lnTo>
                        <a:pt x="5070" y="45618"/>
                      </a:lnTo>
                      <a:cubicBezTo>
                        <a:pt x="4702" y="45304"/>
                        <a:pt x="4306" y="44522"/>
                        <a:pt x="4269" y="44041"/>
                      </a:cubicBezTo>
                      <a:lnTo>
                        <a:pt x="2516" y="21347"/>
                      </a:lnTo>
                      <a:cubicBezTo>
                        <a:pt x="2478" y="20866"/>
                        <a:pt x="2750" y="20033"/>
                        <a:pt x="3065" y="19666"/>
                      </a:cubicBezTo>
                      <a:lnTo>
                        <a:pt x="18187" y="2011"/>
                      </a:lnTo>
                      <a:cubicBezTo>
                        <a:pt x="18624" y="1500"/>
                        <a:pt x="18564" y="732"/>
                        <a:pt x="18054" y="293"/>
                      </a:cubicBezTo>
                      <a:cubicBezTo>
                        <a:pt x="17825" y="97"/>
                        <a:pt x="17543" y="1"/>
                        <a:pt x="17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1"/>
                <p:cNvSpPr/>
                <p:nvPr/>
              </p:nvSpPr>
              <p:spPr>
                <a:xfrm>
                  <a:off x="5227775" y="424250"/>
                  <a:ext cx="109600" cy="109650"/>
                </a:xfrm>
                <a:custGeom>
                  <a:rect b="b" l="l" r="r" t="t"/>
                  <a:pathLst>
                    <a:path extrusionOk="0" h="4386" w="4384">
                      <a:moveTo>
                        <a:pt x="2191" y="1"/>
                      </a:moveTo>
                      <a:cubicBezTo>
                        <a:pt x="982" y="1"/>
                        <a:pt x="0" y="982"/>
                        <a:pt x="0" y="2193"/>
                      </a:cubicBezTo>
                      <a:cubicBezTo>
                        <a:pt x="0" y="3404"/>
                        <a:pt x="982" y="4385"/>
                        <a:pt x="2191" y="4385"/>
                      </a:cubicBezTo>
                      <a:cubicBezTo>
                        <a:pt x="3402" y="4385"/>
                        <a:pt x="4383" y="3404"/>
                        <a:pt x="4383" y="2193"/>
                      </a:cubicBezTo>
                      <a:cubicBezTo>
                        <a:pt x="4383" y="982"/>
                        <a:pt x="3402" y="1"/>
                        <a:pt x="21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1"/>
                <p:cNvSpPr/>
                <p:nvPr/>
              </p:nvSpPr>
              <p:spPr>
                <a:xfrm>
                  <a:off x="5395875" y="3387725"/>
                  <a:ext cx="109600" cy="109625"/>
                </a:xfrm>
                <a:custGeom>
                  <a:rect b="b" l="l" r="r" t="t"/>
                  <a:pathLst>
                    <a:path extrusionOk="0" h="4385" w="4384">
                      <a:moveTo>
                        <a:pt x="2193" y="0"/>
                      </a:moveTo>
                      <a:cubicBezTo>
                        <a:pt x="982" y="0"/>
                        <a:pt x="1" y="982"/>
                        <a:pt x="1" y="2193"/>
                      </a:cubicBezTo>
                      <a:cubicBezTo>
                        <a:pt x="1" y="3403"/>
                        <a:pt x="982" y="4385"/>
                        <a:pt x="2193" y="4385"/>
                      </a:cubicBezTo>
                      <a:cubicBezTo>
                        <a:pt x="3403" y="4385"/>
                        <a:pt x="4384" y="3403"/>
                        <a:pt x="4384" y="2193"/>
                      </a:cubicBezTo>
                      <a:cubicBezTo>
                        <a:pt x="4384" y="982"/>
                        <a:pt x="3403" y="0"/>
                        <a:pt x="21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1"/>
                <p:cNvSpPr/>
                <p:nvPr/>
              </p:nvSpPr>
              <p:spPr>
                <a:xfrm>
                  <a:off x="5327225" y="204755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1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1" y="1463"/>
                      </a:cubicBezTo>
                      <a:cubicBezTo>
                        <a:pt x="1133" y="1463"/>
                        <a:pt x="1461" y="1135"/>
                        <a:pt x="1461" y="731"/>
                      </a:cubicBezTo>
                      <a:cubicBezTo>
                        <a:pt x="1461" y="328"/>
                        <a:pt x="1133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1"/>
                <p:cNvSpPr/>
                <p:nvPr/>
              </p:nvSpPr>
              <p:spPr>
                <a:xfrm>
                  <a:off x="4873475" y="107580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4"/>
                        <a:pt x="327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1"/>
                <p:cNvSpPr/>
                <p:nvPr/>
              </p:nvSpPr>
              <p:spPr>
                <a:xfrm>
                  <a:off x="5221675" y="18340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1"/>
                <p:cNvSpPr/>
                <p:nvPr/>
              </p:nvSpPr>
              <p:spPr>
                <a:xfrm>
                  <a:off x="5373750" y="2669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0" y="328"/>
                        <a:pt x="0" y="732"/>
                      </a:cubicBezTo>
                      <a:cubicBezTo>
                        <a:pt x="0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1"/>
                <p:cNvSpPr/>
                <p:nvPr/>
              </p:nvSpPr>
              <p:spPr>
                <a:xfrm>
                  <a:off x="5387700" y="28533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1"/>
                <p:cNvSpPr/>
                <p:nvPr/>
              </p:nvSpPr>
              <p:spPr>
                <a:xfrm>
                  <a:off x="5361650" y="246705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2" y="1461"/>
                      </a:cubicBezTo>
                      <a:cubicBezTo>
                        <a:pt x="1135" y="1461"/>
                        <a:pt x="1462" y="1133"/>
                        <a:pt x="1462" y="730"/>
                      </a:cubicBezTo>
                      <a:cubicBezTo>
                        <a:pt x="1462" y="326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1"/>
                <p:cNvSpPr/>
                <p:nvPr/>
              </p:nvSpPr>
              <p:spPr>
                <a:xfrm>
                  <a:off x="5341550" y="2235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4" y="1462"/>
                        <a:pt x="1462" y="1135"/>
                        <a:pt x="1462" y="731"/>
                      </a:cubicBezTo>
                      <a:cubicBezTo>
                        <a:pt x="1462" y="328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1"/>
                <p:cNvSpPr/>
                <p:nvPr/>
              </p:nvSpPr>
              <p:spPr>
                <a:xfrm>
                  <a:off x="4909550" y="151062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1"/>
                <p:cNvSpPr/>
                <p:nvPr/>
              </p:nvSpPr>
              <p:spPr>
                <a:xfrm>
                  <a:off x="5044100" y="1681925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1"/>
                      </a:cubicBezTo>
                      <a:cubicBezTo>
                        <a:pt x="1" y="1134"/>
                        <a:pt x="327" y="1461"/>
                        <a:pt x="731" y="1461"/>
                      </a:cubicBezTo>
                      <a:cubicBezTo>
                        <a:pt x="1134" y="1461"/>
                        <a:pt x="1461" y="1134"/>
                        <a:pt x="1461" y="731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1"/>
                <p:cNvSpPr/>
                <p:nvPr/>
              </p:nvSpPr>
              <p:spPr>
                <a:xfrm>
                  <a:off x="4936175" y="8438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1"/>
                <p:cNvSpPr/>
                <p:nvPr/>
              </p:nvSpPr>
              <p:spPr>
                <a:xfrm>
                  <a:off x="5133850" y="6130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1"/>
                <p:cNvSpPr/>
                <p:nvPr/>
              </p:nvSpPr>
              <p:spPr>
                <a:xfrm>
                  <a:off x="5245975" y="4424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1"/>
                <p:cNvSpPr/>
                <p:nvPr/>
              </p:nvSpPr>
              <p:spPr>
                <a:xfrm>
                  <a:off x="5414063" y="3405938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1"/>
                <p:cNvSpPr/>
                <p:nvPr/>
              </p:nvSpPr>
              <p:spPr>
                <a:xfrm>
                  <a:off x="5407211" y="3113013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1" name="Google Shape;1151;p41"/>
              <p:cNvGrpSpPr/>
              <p:nvPr/>
            </p:nvGrpSpPr>
            <p:grpSpPr>
              <a:xfrm>
                <a:off x="-327715" y="-151795"/>
                <a:ext cx="2186019" cy="4663683"/>
                <a:chOff x="3061750" y="2798625"/>
                <a:chExt cx="1053300" cy="2247125"/>
              </a:xfrm>
            </p:grpSpPr>
            <p:grpSp>
              <p:nvGrpSpPr>
                <p:cNvPr id="1152" name="Google Shape;1152;p41"/>
                <p:cNvGrpSpPr/>
                <p:nvPr/>
              </p:nvGrpSpPr>
              <p:grpSpPr>
                <a:xfrm>
                  <a:off x="3061750" y="2798625"/>
                  <a:ext cx="1053300" cy="2247125"/>
                  <a:chOff x="3682050" y="2775150"/>
                  <a:chExt cx="1053300" cy="2247125"/>
                </a:xfrm>
              </p:grpSpPr>
              <p:sp>
                <p:nvSpPr>
                  <p:cNvPr id="1153" name="Google Shape;1153;p41"/>
                  <p:cNvSpPr/>
                  <p:nvPr/>
                </p:nvSpPr>
                <p:spPr>
                  <a:xfrm>
                    <a:off x="3682050" y="2798775"/>
                    <a:ext cx="1028200" cy="2199125"/>
                  </a:xfrm>
                  <a:custGeom>
                    <a:rect b="b" l="l" r="r" t="t"/>
                    <a:pathLst>
                      <a:path extrusionOk="0" h="87965" w="41128">
                        <a:moveTo>
                          <a:pt x="25100" y="0"/>
                        </a:moveTo>
                        <a:cubicBezTo>
                          <a:pt x="23851" y="0"/>
                          <a:pt x="22627" y="507"/>
                          <a:pt x="21744" y="1390"/>
                        </a:cubicBezTo>
                        <a:lnTo>
                          <a:pt x="11965" y="11169"/>
                        </a:lnTo>
                        <a:cubicBezTo>
                          <a:pt x="0" y="23134"/>
                          <a:pt x="0" y="42602"/>
                          <a:pt x="11965" y="54566"/>
                        </a:cubicBezTo>
                        <a:lnTo>
                          <a:pt x="16700" y="59302"/>
                        </a:lnTo>
                        <a:cubicBezTo>
                          <a:pt x="16747" y="59349"/>
                          <a:pt x="16775" y="59414"/>
                          <a:pt x="16775" y="59480"/>
                        </a:cubicBezTo>
                        <a:lnTo>
                          <a:pt x="16761" y="75497"/>
                        </a:lnTo>
                        <a:cubicBezTo>
                          <a:pt x="16761" y="75564"/>
                          <a:pt x="16735" y="75629"/>
                          <a:pt x="16687" y="75676"/>
                        </a:cubicBezTo>
                        <a:lnTo>
                          <a:pt x="6478" y="85885"/>
                        </a:lnTo>
                        <a:cubicBezTo>
                          <a:pt x="6002" y="86361"/>
                          <a:pt x="6002" y="87133"/>
                          <a:pt x="6478" y="87607"/>
                        </a:cubicBezTo>
                        <a:cubicBezTo>
                          <a:pt x="6716" y="87845"/>
                          <a:pt x="7027" y="87964"/>
                          <a:pt x="7339" y="87964"/>
                        </a:cubicBezTo>
                        <a:cubicBezTo>
                          <a:pt x="7650" y="87964"/>
                          <a:pt x="7962" y="87845"/>
                          <a:pt x="8200" y="87607"/>
                        </a:cubicBezTo>
                        <a:lnTo>
                          <a:pt x="18410" y="77399"/>
                        </a:lnTo>
                        <a:cubicBezTo>
                          <a:pt x="18910" y="76898"/>
                          <a:pt x="19196" y="76206"/>
                          <a:pt x="19197" y="75499"/>
                        </a:cubicBezTo>
                        <a:lnTo>
                          <a:pt x="19210" y="59481"/>
                        </a:lnTo>
                        <a:cubicBezTo>
                          <a:pt x="19210" y="58774"/>
                          <a:pt x="18923" y="58081"/>
                          <a:pt x="18422" y="57580"/>
                        </a:cubicBezTo>
                        <a:lnTo>
                          <a:pt x="13687" y="52844"/>
                        </a:lnTo>
                        <a:cubicBezTo>
                          <a:pt x="2671" y="41829"/>
                          <a:pt x="2671" y="23907"/>
                          <a:pt x="13687" y="12891"/>
                        </a:cubicBezTo>
                        <a:lnTo>
                          <a:pt x="23466" y="3112"/>
                        </a:lnTo>
                        <a:cubicBezTo>
                          <a:pt x="23896" y="2682"/>
                          <a:pt x="24492" y="2435"/>
                          <a:pt x="25099" y="2435"/>
                        </a:cubicBezTo>
                        <a:lnTo>
                          <a:pt x="39910" y="2435"/>
                        </a:lnTo>
                        <a:cubicBezTo>
                          <a:pt x="40582" y="2435"/>
                          <a:pt x="41127" y="1891"/>
                          <a:pt x="41127" y="1218"/>
                        </a:cubicBezTo>
                        <a:cubicBezTo>
                          <a:pt x="41127" y="882"/>
                          <a:pt x="40990" y="577"/>
                          <a:pt x="40770" y="357"/>
                        </a:cubicBezTo>
                        <a:lnTo>
                          <a:pt x="40771" y="356"/>
                        </a:lnTo>
                        <a:cubicBezTo>
                          <a:pt x="40550" y="136"/>
                          <a:pt x="40246" y="0"/>
                          <a:pt x="3991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41"/>
                  <p:cNvSpPr/>
                  <p:nvPr/>
                </p:nvSpPr>
                <p:spPr>
                  <a:xfrm>
                    <a:off x="3810700" y="4912625"/>
                    <a:ext cx="109625" cy="109650"/>
                  </a:xfrm>
                  <a:custGeom>
                    <a:rect b="b" l="l" r="r" t="t"/>
                    <a:pathLst>
                      <a:path extrusionOk="0" h="4386" w="4385">
                        <a:moveTo>
                          <a:pt x="2193" y="1"/>
                        </a:moveTo>
                        <a:cubicBezTo>
                          <a:pt x="982" y="1"/>
                          <a:pt x="1" y="982"/>
                          <a:pt x="1" y="2193"/>
                        </a:cubicBezTo>
                        <a:cubicBezTo>
                          <a:pt x="1" y="3404"/>
                          <a:pt x="982" y="4385"/>
                          <a:pt x="2193" y="4385"/>
                        </a:cubicBezTo>
                        <a:cubicBezTo>
                          <a:pt x="3403" y="4385"/>
                          <a:pt x="4385" y="3404"/>
                          <a:pt x="4385" y="2193"/>
                        </a:cubicBezTo>
                        <a:cubicBezTo>
                          <a:pt x="4385" y="982"/>
                          <a:pt x="3403" y="1"/>
                          <a:pt x="21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41"/>
                  <p:cNvSpPr/>
                  <p:nvPr/>
                </p:nvSpPr>
                <p:spPr>
                  <a:xfrm>
                    <a:off x="4625725" y="2775150"/>
                    <a:ext cx="109625" cy="109625"/>
                  </a:xfrm>
                  <a:custGeom>
                    <a:rect b="b" l="l" r="r" t="t"/>
                    <a:pathLst>
                      <a:path extrusionOk="0" h="4385" w="4385">
                        <a:moveTo>
                          <a:pt x="2192" y="0"/>
                        </a:moveTo>
                        <a:cubicBezTo>
                          <a:pt x="982" y="0"/>
                          <a:pt x="0" y="983"/>
                          <a:pt x="0" y="2192"/>
                        </a:cubicBezTo>
                        <a:cubicBezTo>
                          <a:pt x="0" y="3403"/>
                          <a:pt x="982" y="4384"/>
                          <a:pt x="2192" y="4384"/>
                        </a:cubicBezTo>
                        <a:cubicBezTo>
                          <a:pt x="3403" y="4384"/>
                          <a:pt x="4384" y="3403"/>
                          <a:pt x="4384" y="2192"/>
                        </a:cubicBezTo>
                        <a:cubicBezTo>
                          <a:pt x="4384" y="983"/>
                          <a:pt x="3403" y="0"/>
                          <a:pt x="21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41"/>
                  <p:cNvSpPr/>
                  <p:nvPr/>
                </p:nvSpPr>
                <p:spPr>
                  <a:xfrm>
                    <a:off x="3970575" y="48258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0"/>
                        </a:moveTo>
                        <a:cubicBezTo>
                          <a:pt x="328" y="0"/>
                          <a:pt x="0" y="328"/>
                          <a:pt x="0" y="732"/>
                        </a:cubicBezTo>
                        <a:cubicBezTo>
                          <a:pt x="0" y="1135"/>
                          <a:pt x="328" y="1462"/>
                          <a:pt x="731" y="1462"/>
                        </a:cubicBezTo>
                        <a:cubicBezTo>
                          <a:pt x="1135" y="1462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0"/>
                          <a:pt x="7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41"/>
                  <p:cNvSpPr/>
                  <p:nvPr/>
                </p:nvSpPr>
                <p:spPr>
                  <a:xfrm>
                    <a:off x="3935550" y="4073500"/>
                    <a:ext cx="36525" cy="36550"/>
                  </a:xfrm>
                  <a:custGeom>
                    <a:rect b="b" l="l" r="r" t="t"/>
                    <a:pathLst>
                      <a:path extrusionOk="0" h="1462" w="1461">
                        <a:moveTo>
                          <a:pt x="730" y="1"/>
                        </a:moveTo>
                        <a:cubicBezTo>
                          <a:pt x="328" y="1"/>
                          <a:pt x="0" y="327"/>
                          <a:pt x="0" y="731"/>
                        </a:cubicBezTo>
                        <a:cubicBezTo>
                          <a:pt x="0" y="1134"/>
                          <a:pt x="328" y="1462"/>
                          <a:pt x="730" y="1462"/>
                        </a:cubicBezTo>
                        <a:cubicBezTo>
                          <a:pt x="1134" y="1462"/>
                          <a:pt x="1461" y="1134"/>
                          <a:pt x="1461" y="731"/>
                        </a:cubicBezTo>
                        <a:cubicBezTo>
                          <a:pt x="1461" y="327"/>
                          <a:pt x="1134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41"/>
                  <p:cNvSpPr/>
                  <p:nvPr/>
                </p:nvSpPr>
                <p:spPr>
                  <a:xfrm>
                    <a:off x="3827000" y="389127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4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4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41"/>
                  <p:cNvSpPr/>
                  <p:nvPr/>
                </p:nvSpPr>
                <p:spPr>
                  <a:xfrm>
                    <a:off x="4449975" y="2812225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7"/>
                          <a:pt x="1" y="731"/>
                        </a:cubicBezTo>
                        <a:cubicBezTo>
                          <a:pt x="1" y="1134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4"/>
                          <a:pt x="1463" y="731"/>
                        </a:cubicBezTo>
                        <a:cubicBezTo>
                          <a:pt x="1463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0" name="Google Shape;1160;p41"/>
                  <p:cNvSpPr/>
                  <p:nvPr/>
                </p:nvSpPr>
                <p:spPr>
                  <a:xfrm>
                    <a:off x="4210925" y="28547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0" y="328"/>
                          <a:pt x="0" y="732"/>
                        </a:cubicBezTo>
                        <a:cubicBezTo>
                          <a:pt x="0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1" name="Google Shape;1161;p41"/>
                  <p:cNvSpPr/>
                  <p:nvPr/>
                </p:nvSpPr>
                <p:spPr>
                  <a:xfrm>
                    <a:off x="4088325" y="4226300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1"/>
                        </a:cubicBezTo>
                        <a:cubicBezTo>
                          <a:pt x="1" y="1135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5"/>
                          <a:pt x="1463" y="731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2" name="Google Shape;1162;p41"/>
                  <p:cNvSpPr/>
                  <p:nvPr/>
                </p:nvSpPr>
                <p:spPr>
                  <a:xfrm>
                    <a:off x="3910700" y="3168550"/>
                    <a:ext cx="36550" cy="36525"/>
                  </a:xfrm>
                  <a:custGeom>
                    <a:rect b="b" l="l" r="r" t="t"/>
                    <a:pathLst>
                      <a:path extrusionOk="0" h="1461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3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3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3" name="Google Shape;1163;p41"/>
                  <p:cNvSpPr/>
                  <p:nvPr/>
                </p:nvSpPr>
                <p:spPr>
                  <a:xfrm>
                    <a:off x="3825500" y="3327100"/>
                    <a:ext cx="36550" cy="36575"/>
                  </a:xfrm>
                  <a:custGeom>
                    <a:rect b="b" l="l" r="r" t="t"/>
                    <a:pathLst>
                      <a:path extrusionOk="0" h="1463" w="1462">
                        <a:moveTo>
                          <a:pt x="731" y="1"/>
                        </a:moveTo>
                        <a:cubicBezTo>
                          <a:pt x="327" y="1"/>
                          <a:pt x="1" y="328"/>
                          <a:pt x="1" y="732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4" y="1462"/>
                          <a:pt x="1461" y="1135"/>
                          <a:pt x="1461" y="732"/>
                        </a:cubicBezTo>
                        <a:cubicBezTo>
                          <a:pt x="1461" y="328"/>
                          <a:pt x="1134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4" name="Google Shape;1164;p41"/>
                  <p:cNvSpPr/>
                  <p:nvPr/>
                </p:nvSpPr>
                <p:spPr>
                  <a:xfrm>
                    <a:off x="3773550" y="369062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1" y="1"/>
                        </a:moveTo>
                        <a:cubicBezTo>
                          <a:pt x="327" y="1"/>
                          <a:pt x="1" y="327"/>
                          <a:pt x="1" y="731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5" y="1462"/>
                          <a:pt x="1461" y="1135"/>
                          <a:pt x="1461" y="731"/>
                        </a:cubicBezTo>
                        <a:cubicBezTo>
                          <a:pt x="1461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5" name="Google Shape;1165;p41"/>
                  <p:cNvSpPr/>
                  <p:nvPr/>
                </p:nvSpPr>
                <p:spPr>
                  <a:xfrm>
                    <a:off x="3773150" y="350827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2"/>
                        </a:cubicBezTo>
                        <a:cubicBezTo>
                          <a:pt x="1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3" y="1135"/>
                          <a:pt x="1463" y="732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6" name="Google Shape;1166;p41"/>
                  <p:cNvSpPr/>
                  <p:nvPr/>
                </p:nvSpPr>
                <p:spPr>
                  <a:xfrm>
                    <a:off x="4643938" y="279390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7" name="Google Shape;1167;p41"/>
                  <p:cNvSpPr/>
                  <p:nvPr/>
                </p:nvSpPr>
                <p:spPr>
                  <a:xfrm>
                    <a:off x="3828900" y="493085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8" name="Google Shape;1168;p41"/>
                <p:cNvSpPr/>
                <p:nvPr/>
              </p:nvSpPr>
              <p:spPr>
                <a:xfrm>
                  <a:off x="3490975" y="4659875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7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1"/>
                <p:cNvSpPr/>
                <p:nvPr/>
              </p:nvSpPr>
              <p:spPr>
                <a:xfrm>
                  <a:off x="3422350" y="304650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1"/>
                <p:cNvSpPr/>
                <p:nvPr/>
              </p:nvSpPr>
              <p:spPr>
                <a:xfrm>
                  <a:off x="3490950" y="4454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71" name="Google Shape;117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 SemiBold"/>
              <a:buNone/>
              <a:defRPr sz="35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www.wmata.com/initiatives/ridership-portal/upload/February-2024-Ridership-Snapshot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6" name="Google Shape;1176;p42"/>
          <p:cNvGrpSpPr/>
          <p:nvPr/>
        </p:nvGrpSpPr>
        <p:grpSpPr>
          <a:xfrm rot="10800000">
            <a:off x="6042667" y="270545"/>
            <a:ext cx="4482760" cy="4754793"/>
            <a:chOff x="4204225" y="2144350"/>
            <a:chExt cx="2159950" cy="2291025"/>
          </a:xfrm>
        </p:grpSpPr>
        <p:sp>
          <p:nvSpPr>
            <p:cNvPr id="1177" name="Google Shape;1177;p42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42"/>
          <p:cNvGrpSpPr/>
          <p:nvPr/>
        </p:nvGrpSpPr>
        <p:grpSpPr>
          <a:xfrm rot="5604526">
            <a:off x="-750430" y="1445285"/>
            <a:ext cx="1358227" cy="6377825"/>
            <a:chOff x="4851025" y="424250"/>
            <a:chExt cx="654450" cy="3073100"/>
          </a:xfrm>
        </p:grpSpPr>
        <p:sp>
          <p:nvSpPr>
            <p:cNvPr id="1196" name="Google Shape;1196;p42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42"/>
          <p:cNvSpPr txBox="1"/>
          <p:nvPr>
            <p:ph type="ctrTitle"/>
          </p:nvPr>
        </p:nvSpPr>
        <p:spPr>
          <a:xfrm>
            <a:off x="713250" y="397750"/>
            <a:ext cx="77175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DC WMATA </a:t>
            </a:r>
            <a:r>
              <a:rPr b="1" lang="en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Metro Ridership Analysis</a:t>
            </a:r>
            <a:endParaRPr b="1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14" name="Google Shape;1214;p42"/>
          <p:cNvGrpSpPr/>
          <p:nvPr/>
        </p:nvGrpSpPr>
        <p:grpSpPr>
          <a:xfrm>
            <a:off x="-1062779" y="3278934"/>
            <a:ext cx="2186019" cy="4663683"/>
            <a:chOff x="3061750" y="2798625"/>
            <a:chExt cx="1053300" cy="2247125"/>
          </a:xfrm>
        </p:grpSpPr>
        <p:grpSp>
          <p:nvGrpSpPr>
            <p:cNvPr id="1215" name="Google Shape;1215;p4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216" name="Google Shape;1216;p4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4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4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4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4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4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4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4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4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4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4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4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4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4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4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1" name="Google Shape;1231;p4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42"/>
          <p:cNvGrpSpPr/>
          <p:nvPr/>
        </p:nvGrpSpPr>
        <p:grpSpPr>
          <a:xfrm>
            <a:off x="-2562312" y="3642676"/>
            <a:ext cx="4755675" cy="2338198"/>
            <a:chOff x="5910900" y="252875"/>
            <a:chExt cx="2291450" cy="1126625"/>
          </a:xfrm>
        </p:grpSpPr>
        <p:sp>
          <p:nvSpPr>
            <p:cNvPr id="1235" name="Google Shape;1235;p42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42"/>
          <p:cNvGrpSpPr/>
          <p:nvPr/>
        </p:nvGrpSpPr>
        <p:grpSpPr>
          <a:xfrm>
            <a:off x="4971498" y="-263898"/>
            <a:ext cx="3848803" cy="5689424"/>
            <a:chOff x="939875" y="457213"/>
            <a:chExt cx="1854488" cy="2741363"/>
          </a:xfrm>
        </p:grpSpPr>
        <p:sp>
          <p:nvSpPr>
            <p:cNvPr id="1249" name="Google Shape;1249;p42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2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2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2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2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2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2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2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2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2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2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2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2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New WMATA research shows importance of public transit to Washington, D.C.,  area | Mass Transit" id="1275" name="Google Shape;1275;p42"/>
          <p:cNvPicPr preferRelativeResize="0"/>
          <p:nvPr/>
        </p:nvPicPr>
        <p:blipFill rotWithShape="1">
          <a:blip r:embed="rId3">
            <a:alphaModFix/>
          </a:blip>
          <a:srcRect b="-57" l="6076" r="3359" t="4097"/>
          <a:stretch/>
        </p:blipFill>
        <p:spPr>
          <a:xfrm>
            <a:off x="3012537" y="2638550"/>
            <a:ext cx="3118930" cy="173505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6" name="Google Shape;1276;p42"/>
          <p:cNvSpPr txBox="1"/>
          <p:nvPr/>
        </p:nvSpPr>
        <p:spPr>
          <a:xfrm>
            <a:off x="1244750" y="2106125"/>
            <a:ext cx="5457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IC25035</a:t>
            </a:r>
            <a:r>
              <a:rPr b="1" lang="en" sz="1200">
                <a:solidFill>
                  <a:srgbClr val="EFEFEF"/>
                </a:solidFill>
                <a:latin typeface="Inter"/>
                <a:ea typeface="Inter"/>
                <a:cs typeface="Inter"/>
                <a:sym typeface="Inter"/>
              </a:rPr>
              <a:t>: Blen Bekele, Sohamm Rajput, Aravind A M, Seniah Zachariah</a:t>
            </a:r>
            <a:endParaRPr b="1" sz="1200">
              <a:solidFill>
                <a:srgbClr val="EFEF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7" name="Google Shape;1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42"/>
          <p:cNvSpPr txBox="1"/>
          <p:nvPr/>
        </p:nvSpPr>
        <p:spPr>
          <a:xfrm>
            <a:off x="8160775" y="64225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51"/>
          <p:cNvGrpSpPr/>
          <p:nvPr/>
        </p:nvGrpSpPr>
        <p:grpSpPr>
          <a:xfrm flipH="1" rot="2700000">
            <a:off x="683501" y="5429844"/>
            <a:ext cx="4482976" cy="4755022"/>
            <a:chOff x="4204225" y="2144350"/>
            <a:chExt cx="2159950" cy="2291025"/>
          </a:xfrm>
        </p:grpSpPr>
        <p:sp>
          <p:nvSpPr>
            <p:cNvPr id="1619" name="Google Shape;1619;p51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1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1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1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1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1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1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1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1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1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1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1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1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1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1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1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1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1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7" name="Google Shape;1637;p51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638" name="Google Shape;1638;p51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1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1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1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1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1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1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1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1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1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1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1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1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51"/>
          <p:cNvSpPr txBox="1"/>
          <p:nvPr/>
        </p:nvSpPr>
        <p:spPr>
          <a:xfrm>
            <a:off x="462650" y="168475"/>
            <a:ext cx="595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Proposed Solutions</a:t>
            </a:r>
            <a:endParaRPr sz="3500"/>
          </a:p>
        </p:txBody>
      </p:sp>
      <p:sp>
        <p:nvSpPr>
          <p:cNvPr id="1652" name="Google Shape;1652;p51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3" name="Google Shape;1653;p51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4" name="Google Shape;165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5" name="Google Shape;1655;p51"/>
          <p:cNvSpPr txBox="1"/>
          <p:nvPr/>
        </p:nvSpPr>
        <p:spPr>
          <a:xfrm>
            <a:off x="462650" y="838075"/>
            <a:ext cx="75927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us Jakarta Sans"/>
              <a:buChar char="●"/>
            </a:pPr>
            <a:r>
              <a:rPr b="1" lang="en" sz="20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Automated Alerts: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Install</a:t>
            </a:r>
            <a:r>
              <a:rPr b="1" lang="en" sz="2000">
                <a:solidFill>
                  <a:srgbClr val="F1CF67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motion detection software onto fare gates to send notifications to law enforcement officers when evasion is detected  </a:t>
            </a:r>
            <a:endParaRPr b="1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lus Jakarta Sans"/>
              <a:buChar char="●"/>
            </a:pPr>
            <a:r>
              <a:rPr b="1" lang="en" sz="20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Enhancing Security: 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Using Surveillance Footage to Track Repeat Offenders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6" name="Google Shape;1656;p51"/>
          <p:cNvSpPr txBox="1"/>
          <p:nvPr/>
        </p:nvSpPr>
        <p:spPr>
          <a:xfrm>
            <a:off x="509775" y="3201150"/>
            <a:ext cx="8255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Overall Goal: </a:t>
            </a:r>
            <a:endParaRPr b="1" sz="2000">
              <a:solidFill>
                <a:schemeClr val="l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Reduce fare evasion rates and increase revenue for Metrorail to fund necessary improvements to boost ridership</a:t>
            </a:r>
            <a:endParaRPr b="1" sz="20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57" name="Google Shape;1657;p51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52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663" name="Google Shape;1663;p52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0" name="Google Shape;1680;p52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681" name="Google Shape;1681;p5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682" name="Google Shape;1682;p5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7" name="Google Shape;1697;p5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0" name="Google Shape;1700;p52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701" name="Google Shape;1701;p52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4" name="Google Shape;171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5" name="Google Shape;1715;p52"/>
          <p:cNvSpPr txBox="1"/>
          <p:nvPr/>
        </p:nvSpPr>
        <p:spPr>
          <a:xfrm>
            <a:off x="127000" y="84675"/>
            <a:ext cx="47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5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Area of Focus </a:t>
            </a:r>
            <a:endParaRPr b="1" sz="4100">
              <a:solidFill>
                <a:schemeClr val="accent5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6" name="Google Shape;1716;p52"/>
          <p:cNvSpPr txBox="1"/>
          <p:nvPr/>
        </p:nvSpPr>
        <p:spPr>
          <a:xfrm>
            <a:off x="867900" y="1487025"/>
            <a:ext cx="740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WMATA faces ridership fluctuations and revenue instability due to federal telework policies.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Effect on Metrorail Ridership: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Loss of potential funding for overall metro improvements, which could have led to increased ridership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717" name="Google Shape;1717;p52"/>
          <p:cNvSpPr txBox="1"/>
          <p:nvPr/>
        </p:nvSpPr>
        <p:spPr>
          <a:xfrm>
            <a:off x="264600" y="714925"/>
            <a:ext cx="36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Federal Workers</a:t>
            </a:r>
            <a:endParaRPr b="1" sz="2800"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18" name="Google Shape;1718;p52"/>
          <p:cNvSpPr txBox="1"/>
          <p:nvPr/>
        </p:nvSpPr>
        <p:spPr>
          <a:xfrm>
            <a:off x="8497850" y="84675"/>
            <a:ext cx="461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4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53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53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53"/>
          <p:cNvSpPr txBox="1"/>
          <p:nvPr>
            <p:ph idx="2" type="subTitle"/>
          </p:nvPr>
        </p:nvSpPr>
        <p:spPr>
          <a:xfrm>
            <a:off x="720000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7" name="Google Shape;17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77" y="835979"/>
            <a:ext cx="8194099" cy="40390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53"/>
          <p:cNvSpPr txBox="1"/>
          <p:nvPr/>
        </p:nvSpPr>
        <p:spPr>
          <a:xfrm>
            <a:off x="362675" y="80325"/>
            <a:ext cx="5336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Map</a:t>
            </a:r>
            <a:endParaRPr sz="3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54"/>
          <p:cNvGrpSpPr/>
          <p:nvPr/>
        </p:nvGrpSpPr>
        <p:grpSpPr>
          <a:xfrm flipH="1" rot="2700000">
            <a:off x="2090026" y="5349494"/>
            <a:ext cx="4482976" cy="4755022"/>
            <a:chOff x="4204225" y="2144350"/>
            <a:chExt cx="2159950" cy="2291025"/>
          </a:xfrm>
        </p:grpSpPr>
        <p:sp>
          <p:nvSpPr>
            <p:cNvPr id="1734" name="Google Shape;1734;p54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54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753" name="Google Shape;1753;p54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6" name="Google Shape;1766;p54"/>
          <p:cNvSpPr txBox="1"/>
          <p:nvPr/>
        </p:nvSpPr>
        <p:spPr>
          <a:xfrm>
            <a:off x="462650" y="168475"/>
            <a:ext cx="7447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Federal workers ridership t</a:t>
            </a: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rends</a:t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7" name="Google Shape;1767;p54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68" name="Google Shape;1768;p54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69" name="Google Shape;176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0" name="Google Shape;1770;p54"/>
          <p:cNvSpPr txBox="1"/>
          <p:nvPr/>
        </p:nvSpPr>
        <p:spPr>
          <a:xfrm>
            <a:off x="462650" y="729550"/>
            <a:ext cx="75927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Plus Jakarta Sans"/>
              <a:buChar char="●"/>
            </a:pPr>
            <a:r>
              <a:rPr b="1" lang="en" sz="19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Popular telework days: Mondays and Fridays</a:t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Plus Jakarta Sans"/>
              <a:buChar char="●"/>
            </a:pPr>
            <a:r>
              <a:t/>
            </a:r>
            <a:endParaRPr b="1" sz="19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1" name="Google Shape;1771;p54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772" name="Google Shape;1772;p54"/>
          <p:cNvPicPr preferRelativeResize="0"/>
          <p:nvPr/>
        </p:nvPicPr>
        <p:blipFill rotWithShape="1">
          <a:blip r:embed="rId3">
            <a:alphaModFix/>
          </a:blip>
          <a:srcRect b="7650" l="8780" r="30374" t="-2455"/>
          <a:stretch/>
        </p:blipFill>
        <p:spPr>
          <a:xfrm>
            <a:off x="577125" y="1236600"/>
            <a:ext cx="3607706" cy="3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54"/>
          <p:cNvPicPr preferRelativeResize="0"/>
          <p:nvPr/>
        </p:nvPicPr>
        <p:blipFill rotWithShape="1">
          <a:blip r:embed="rId4">
            <a:alphaModFix/>
          </a:blip>
          <a:srcRect b="2058" l="9697" r="23791" t="6467"/>
          <a:stretch/>
        </p:blipFill>
        <p:spPr>
          <a:xfrm>
            <a:off x="4904744" y="1328375"/>
            <a:ext cx="3652029" cy="3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54"/>
          <p:cNvSpPr txBox="1"/>
          <p:nvPr/>
        </p:nvSpPr>
        <p:spPr>
          <a:xfrm>
            <a:off x="921400" y="4632425"/>
            <a:ext cx="249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Federal Triangle Station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75" name="Google Shape;1775;p54"/>
          <p:cNvSpPr txBox="1"/>
          <p:nvPr/>
        </p:nvSpPr>
        <p:spPr>
          <a:xfrm>
            <a:off x="4904750" y="4624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Mcpherson Station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0" name="Google Shape;1780;p55"/>
          <p:cNvGrpSpPr/>
          <p:nvPr/>
        </p:nvGrpSpPr>
        <p:grpSpPr>
          <a:xfrm flipH="1" rot="2700000">
            <a:off x="2090026" y="5349494"/>
            <a:ext cx="4482976" cy="4755022"/>
            <a:chOff x="4204225" y="2144350"/>
            <a:chExt cx="2159950" cy="2291025"/>
          </a:xfrm>
        </p:grpSpPr>
        <p:sp>
          <p:nvSpPr>
            <p:cNvPr id="1781" name="Google Shape;1781;p55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5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5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5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5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5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5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5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5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5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5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5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5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5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5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5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5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5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55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800" name="Google Shape;1800;p55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5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5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5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5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5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5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5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5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5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5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5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5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3" name="Google Shape;1813;p55"/>
          <p:cNvSpPr txBox="1"/>
          <p:nvPr/>
        </p:nvSpPr>
        <p:spPr>
          <a:xfrm>
            <a:off x="462650" y="168475"/>
            <a:ext cx="595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Comparison chart</a:t>
            </a:r>
            <a:endParaRPr b="1" sz="35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4" name="Google Shape;1814;p55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5" name="Google Shape;1815;p55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6" name="Google Shape;181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7" name="Google Shape;1817;p55"/>
          <p:cNvSpPr txBox="1"/>
          <p:nvPr/>
        </p:nvSpPr>
        <p:spPr>
          <a:xfrm>
            <a:off x="462650" y="729550"/>
            <a:ext cx="7592700" cy="23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Plus Jakarta Sans"/>
              <a:buChar char="●"/>
            </a:pPr>
            <a:r>
              <a:t/>
            </a:r>
            <a:endParaRPr b="1" sz="19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18" name="Google Shape;1818;p55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819" name="Google Shape;1819;p55"/>
          <p:cNvPicPr preferRelativeResize="0"/>
          <p:nvPr/>
        </p:nvPicPr>
        <p:blipFill rotWithShape="1">
          <a:blip r:embed="rId3">
            <a:alphaModFix/>
          </a:blip>
          <a:srcRect b="7650" l="8780" r="30374" t="-2455"/>
          <a:stretch/>
        </p:blipFill>
        <p:spPr>
          <a:xfrm>
            <a:off x="577125" y="1236600"/>
            <a:ext cx="3607706" cy="330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55"/>
          <p:cNvPicPr preferRelativeResize="0"/>
          <p:nvPr/>
        </p:nvPicPr>
        <p:blipFill rotWithShape="1">
          <a:blip r:embed="rId4">
            <a:alphaModFix/>
          </a:blip>
          <a:srcRect b="2058" l="9697" r="23791" t="6467"/>
          <a:stretch/>
        </p:blipFill>
        <p:spPr>
          <a:xfrm>
            <a:off x="4904744" y="1328375"/>
            <a:ext cx="3652029" cy="32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55"/>
          <p:cNvSpPr txBox="1"/>
          <p:nvPr/>
        </p:nvSpPr>
        <p:spPr>
          <a:xfrm>
            <a:off x="921400" y="4632425"/>
            <a:ext cx="249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Mt Vernon Square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22" name="Google Shape;1822;p55"/>
          <p:cNvSpPr txBox="1"/>
          <p:nvPr/>
        </p:nvSpPr>
        <p:spPr>
          <a:xfrm>
            <a:off x="4904750" y="4624775"/>
            <a:ext cx="36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Rhode Island</a:t>
            </a:r>
            <a:r>
              <a:rPr lang="en">
                <a:solidFill>
                  <a:schemeClr val="accent6"/>
                </a:solidFill>
              </a:rPr>
              <a:t> Ave Station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823" name="Google Shape;1823;p55"/>
          <p:cNvPicPr preferRelativeResize="0"/>
          <p:nvPr/>
        </p:nvPicPr>
        <p:blipFill rotWithShape="1">
          <a:blip r:embed="rId5">
            <a:alphaModFix/>
          </a:blip>
          <a:srcRect b="0" l="9153" r="27499" t="0"/>
          <a:stretch/>
        </p:blipFill>
        <p:spPr>
          <a:xfrm>
            <a:off x="502018" y="1276500"/>
            <a:ext cx="3686385" cy="330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55"/>
          <p:cNvPicPr preferRelativeResize="0"/>
          <p:nvPr/>
        </p:nvPicPr>
        <p:blipFill rotWithShape="1">
          <a:blip r:embed="rId6">
            <a:alphaModFix/>
          </a:blip>
          <a:srcRect b="0" l="6011" r="23182" t="960"/>
          <a:stretch/>
        </p:blipFill>
        <p:spPr>
          <a:xfrm>
            <a:off x="4913150" y="1237658"/>
            <a:ext cx="3686374" cy="334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9" name="Google Shape;1829;p56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830" name="Google Shape;1830;p56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56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848" name="Google Shape;1848;p56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849" name="Google Shape;1849;p56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6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6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6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6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6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6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6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6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6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6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6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6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6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6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4" name="Google Shape;1864;p56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6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6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56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868" name="Google Shape;1868;p56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6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1" name="Google Shape;1881;p56"/>
          <p:cNvSpPr txBox="1"/>
          <p:nvPr/>
        </p:nvSpPr>
        <p:spPr>
          <a:xfrm>
            <a:off x="293700" y="254825"/>
            <a:ext cx="762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Federal Workers</a:t>
            </a: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 Data Analysis  </a:t>
            </a:r>
            <a:endParaRPr sz="3000"/>
          </a:p>
        </p:txBody>
      </p:sp>
      <p:sp>
        <p:nvSpPr>
          <p:cNvPr id="1882" name="Google Shape;1882;p56"/>
          <p:cNvSpPr txBox="1"/>
          <p:nvPr/>
        </p:nvSpPr>
        <p:spPr>
          <a:xfrm>
            <a:off x="378700" y="941950"/>
            <a:ext cx="7544100" cy="3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Metrorail ridership data consistently shows lower entries on Mondays and Fridays, indicating common telework days among federal employees.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Monday ridership is approximately 16.5% lower on average compared to Tuesday, Wednesday, and Thursday.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Friday ridership is reduced by approximately 10% compared to Tuesday, Wednesday, and Thursday.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Mid-week days (Tuesday–Thursday) exhibit significantly higher ridership, reflecting in-office attendance patterns.</a:t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83" name="Google Shape;188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4" name="Google Shape;1884;p56"/>
          <p:cNvSpPr txBox="1"/>
          <p:nvPr/>
        </p:nvSpPr>
        <p:spPr>
          <a:xfrm>
            <a:off x="8556775" y="96325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9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9" name="Google Shape;1889;p57"/>
          <p:cNvGrpSpPr/>
          <p:nvPr/>
        </p:nvGrpSpPr>
        <p:grpSpPr>
          <a:xfrm flipH="1" rot="2700000">
            <a:off x="683501" y="5429844"/>
            <a:ext cx="4482976" cy="4755022"/>
            <a:chOff x="4204225" y="2144350"/>
            <a:chExt cx="2159950" cy="2291025"/>
          </a:xfrm>
        </p:grpSpPr>
        <p:sp>
          <p:nvSpPr>
            <p:cNvPr id="1890" name="Google Shape;1890;p57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7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7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8" name="Google Shape;1908;p57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909" name="Google Shape;1909;p57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2" name="Google Shape;1922;p57"/>
          <p:cNvSpPr txBox="1"/>
          <p:nvPr/>
        </p:nvSpPr>
        <p:spPr>
          <a:xfrm>
            <a:off x="462650" y="168475"/>
            <a:ext cx="5950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Proposed Solutions</a:t>
            </a:r>
            <a:endParaRPr sz="3500"/>
          </a:p>
        </p:txBody>
      </p:sp>
      <p:sp>
        <p:nvSpPr>
          <p:cNvPr id="1923" name="Google Shape;1923;p57"/>
          <p:cNvSpPr txBox="1"/>
          <p:nvPr/>
        </p:nvSpPr>
        <p:spPr>
          <a:xfrm>
            <a:off x="607775" y="970650"/>
            <a:ext cx="7447500" cy="3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4" name="Google Shape;1924;p57"/>
          <p:cNvSpPr txBox="1"/>
          <p:nvPr/>
        </p:nvSpPr>
        <p:spPr>
          <a:xfrm>
            <a:off x="577125" y="880875"/>
            <a:ext cx="65322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5" name="Google Shape;192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6" name="Google Shape;1926;p57"/>
          <p:cNvSpPr txBox="1"/>
          <p:nvPr/>
        </p:nvSpPr>
        <p:spPr>
          <a:xfrm>
            <a:off x="462650" y="880875"/>
            <a:ext cx="7592700" cy="21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Plus Jakarta Sans"/>
              <a:buChar char="●"/>
            </a:pPr>
            <a:r>
              <a:rPr b="1" lang="en" sz="24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Introduce flexible fare passes </a:t>
            </a:r>
            <a:r>
              <a:rPr b="1" lang="en" sz="24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targeting hybrid teleworkers</a:t>
            </a:r>
            <a:endParaRPr b="1" sz="24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Plus Jakarta Sans"/>
              <a:buChar char="●"/>
            </a:pPr>
            <a:r>
              <a:rPr b="1" lang="en" sz="2400">
                <a:solidFill>
                  <a:schemeClr val="accent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Provide incentives</a:t>
            </a:r>
            <a:r>
              <a:rPr b="1" lang="en" sz="24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for federal workers commuting mid-week</a:t>
            </a:r>
            <a:endParaRPr b="1" sz="24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7" name="Google Shape;1927;p57"/>
          <p:cNvSpPr txBox="1"/>
          <p:nvPr/>
        </p:nvSpPr>
        <p:spPr>
          <a:xfrm>
            <a:off x="607775" y="3323875"/>
            <a:ext cx="8255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Overall Goal: </a:t>
            </a:r>
            <a:endParaRPr b="1" sz="2000">
              <a:solidFill>
                <a:schemeClr val="l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Increase Ridership daily commuters on Monday and Friday</a:t>
            </a:r>
            <a:endParaRPr b="1" sz="20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8" name="Google Shape;1928;p57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3" name="Google Shape;1933;p58"/>
          <p:cNvGrpSpPr/>
          <p:nvPr/>
        </p:nvGrpSpPr>
        <p:grpSpPr>
          <a:xfrm flipH="1" rot="2700000">
            <a:off x="683501" y="5429844"/>
            <a:ext cx="4482976" cy="4755022"/>
            <a:chOff x="4204225" y="2144350"/>
            <a:chExt cx="2159950" cy="2291025"/>
          </a:xfrm>
        </p:grpSpPr>
        <p:sp>
          <p:nvSpPr>
            <p:cNvPr id="1934" name="Google Shape;1934;p58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58"/>
          <p:cNvGrpSpPr/>
          <p:nvPr/>
        </p:nvGrpSpPr>
        <p:grpSpPr>
          <a:xfrm rot="5400000">
            <a:off x="5470763" y="-1842224"/>
            <a:ext cx="4755675" cy="2338198"/>
            <a:chOff x="5910900" y="252875"/>
            <a:chExt cx="2291450" cy="1126625"/>
          </a:xfrm>
        </p:grpSpPr>
        <p:sp>
          <p:nvSpPr>
            <p:cNvPr id="1953" name="Google Shape;1953;p58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6" name="Google Shape;1966;p58"/>
          <p:cNvSpPr txBox="1"/>
          <p:nvPr/>
        </p:nvSpPr>
        <p:spPr>
          <a:xfrm>
            <a:off x="2739600" y="2188500"/>
            <a:ext cx="36648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sz="4200"/>
          </a:p>
        </p:txBody>
      </p:sp>
      <p:sp>
        <p:nvSpPr>
          <p:cNvPr id="1967" name="Google Shape;196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8" name="Google Shape;1968;p58"/>
          <p:cNvSpPr txBox="1"/>
          <p:nvPr/>
        </p:nvSpPr>
        <p:spPr>
          <a:xfrm>
            <a:off x="8321275" y="107025"/>
            <a:ext cx="64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10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9"/>
          <p:cNvSpPr txBox="1"/>
          <p:nvPr/>
        </p:nvSpPr>
        <p:spPr>
          <a:xfrm>
            <a:off x="3245100" y="236900"/>
            <a:ext cx="2653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References </a:t>
            </a:r>
            <a:endParaRPr sz="3500"/>
          </a:p>
        </p:txBody>
      </p:sp>
      <p:sp>
        <p:nvSpPr>
          <p:cNvPr id="1974" name="Google Shape;1974;p59"/>
          <p:cNvSpPr txBox="1"/>
          <p:nvPr/>
        </p:nvSpPr>
        <p:spPr>
          <a:xfrm>
            <a:off x="898650" y="1095400"/>
            <a:ext cx="73467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“Remember to Pay Your Fare before Riding.” </a:t>
            </a:r>
            <a:r>
              <a:rPr i="1"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WMATA</a:t>
            </a: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www.wmata.com/fares/paythefare.cfm. Accessed 6 Mar. 2025.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Plus Jakarta Sans"/>
              <a:buChar char="●"/>
            </a:pPr>
            <a:r>
              <a:rPr i="1" lang="en" sz="13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Metro Ridership Snapshot - February 2024</a:t>
            </a:r>
            <a:r>
              <a:rPr lang="en" sz="13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www.wmata.com/initiatives/ridership-portal/upload/February-2024-Ridership-Snapshot.pdf. Accessed 7 Mar. 2025. </a:t>
            </a:r>
            <a:endParaRPr i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Plus Jakarta Sans"/>
              <a:buChar char="●"/>
            </a:pPr>
            <a:r>
              <a:rPr i="1"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Dot</a:t>
            </a: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,www.transit.dot.gov/sites/fta.dot.gov/files/2024-08/FTA-Report-0268-Effects-of-the-COVID-19-Pandemic-on-Transit-Ridership-and-Accessibility.pdf. Accessed 7 Mar. 2025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2024 status of Telework in the federal government. (2024). Retrieved from https://www.opm.gov/telework/history-legislation-reports/status-of-telework-in-the-federal-government-2024.pdf 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75" name="Google Shape;197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6" name="Google Shape;1976;p59"/>
          <p:cNvSpPr txBox="1"/>
          <p:nvPr/>
        </p:nvSpPr>
        <p:spPr>
          <a:xfrm>
            <a:off x="8556775" y="1070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11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3" name="Google Shape;1283;p43"/>
          <p:cNvGrpSpPr/>
          <p:nvPr/>
        </p:nvGrpSpPr>
        <p:grpSpPr>
          <a:xfrm rot="10800000">
            <a:off x="7861321" y="-3374016"/>
            <a:ext cx="2186019" cy="4663683"/>
            <a:chOff x="3061750" y="2798625"/>
            <a:chExt cx="1053300" cy="2247125"/>
          </a:xfrm>
        </p:grpSpPr>
        <p:grpSp>
          <p:nvGrpSpPr>
            <p:cNvPr id="1284" name="Google Shape;1284;p43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285" name="Google Shape;1285;p43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43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43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43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43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43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43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43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43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43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43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43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43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43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43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0" name="Google Shape;1300;p43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43"/>
          <p:cNvSpPr txBox="1"/>
          <p:nvPr/>
        </p:nvSpPr>
        <p:spPr>
          <a:xfrm>
            <a:off x="2778300" y="102650"/>
            <a:ext cx="35874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Overview </a:t>
            </a:r>
            <a:endParaRPr b="1" sz="57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4" name="Google Shape;1304;p43"/>
          <p:cNvSpPr txBox="1"/>
          <p:nvPr/>
        </p:nvSpPr>
        <p:spPr>
          <a:xfrm>
            <a:off x="326575" y="1170225"/>
            <a:ext cx="75021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5" name="Google Shape;1305;p43"/>
          <p:cNvSpPr txBox="1"/>
          <p:nvPr/>
        </p:nvSpPr>
        <p:spPr>
          <a:xfrm>
            <a:off x="1074050" y="1077050"/>
            <a:ext cx="7502100" cy="3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01 </a:t>
            </a:r>
            <a:r>
              <a:rPr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				 		   </a:t>
            </a: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02</a:t>
            </a:r>
            <a:endParaRPr b="1" sz="5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           				      Area of Focus</a:t>
            </a:r>
            <a:r>
              <a:rPr lang="en" sz="4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sz="4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6" name="Google Shape;1306;p43"/>
          <p:cNvSpPr txBox="1"/>
          <p:nvPr/>
        </p:nvSpPr>
        <p:spPr>
          <a:xfrm>
            <a:off x="1074050" y="3665325"/>
            <a:ext cx="330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Analysis </a:t>
            </a:r>
            <a:endParaRPr sz="3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Findings </a:t>
            </a:r>
            <a:endParaRPr sz="3000">
              <a:solidFill>
                <a:schemeClr val="accent6"/>
              </a:solidFill>
            </a:endParaRPr>
          </a:p>
        </p:txBody>
      </p:sp>
      <p:sp>
        <p:nvSpPr>
          <p:cNvPr id="1307" name="Google Shape;1307;p43"/>
          <p:cNvSpPr txBox="1"/>
          <p:nvPr/>
        </p:nvSpPr>
        <p:spPr>
          <a:xfrm>
            <a:off x="1074050" y="2865375"/>
            <a:ext cx="6287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03</a:t>
            </a:r>
            <a:r>
              <a:rPr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                   </a:t>
            </a:r>
            <a:r>
              <a:rPr b="1" lang="en" sz="5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	   04</a:t>
            </a:r>
            <a:endParaRPr b="1"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08" name="Google Shape;1308;p43"/>
          <p:cNvSpPr txBox="1"/>
          <p:nvPr/>
        </p:nvSpPr>
        <p:spPr>
          <a:xfrm>
            <a:off x="5102175" y="3665325"/>
            <a:ext cx="260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Solutions</a:t>
            </a:r>
            <a:r>
              <a:rPr lang="en" sz="4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en" sz="4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sz="4000">
              <a:solidFill>
                <a:schemeClr val="accent6"/>
              </a:solidFill>
            </a:endParaRPr>
          </a:p>
        </p:txBody>
      </p:sp>
      <p:sp>
        <p:nvSpPr>
          <p:cNvPr id="1309" name="Google Shape;130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0" name="Google Shape;1310;p43"/>
          <p:cNvSpPr txBox="1"/>
          <p:nvPr/>
        </p:nvSpPr>
        <p:spPr>
          <a:xfrm>
            <a:off x="8396225" y="1026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4"/>
          <p:cNvSpPr/>
          <p:nvPr/>
        </p:nvSpPr>
        <p:spPr>
          <a:xfrm flipH="1" rot="-270096">
            <a:off x="5868908" y="750410"/>
            <a:ext cx="75860" cy="75860"/>
          </a:xfrm>
          <a:custGeom>
            <a:rect b="b" l="l" r="r" t="t"/>
            <a:pathLst>
              <a:path extrusionOk="0" h="1462" w="1462">
                <a:moveTo>
                  <a:pt x="731" y="1"/>
                </a:moveTo>
                <a:cubicBezTo>
                  <a:pt x="327" y="1"/>
                  <a:pt x="1" y="327"/>
                  <a:pt x="1" y="731"/>
                </a:cubicBezTo>
                <a:cubicBezTo>
                  <a:pt x="1" y="1134"/>
                  <a:pt x="327" y="1462"/>
                  <a:pt x="731" y="1462"/>
                </a:cubicBezTo>
                <a:cubicBezTo>
                  <a:pt x="1134" y="1462"/>
                  <a:pt x="1461" y="1134"/>
                  <a:pt x="1461" y="731"/>
                </a:cubicBezTo>
                <a:cubicBezTo>
                  <a:pt x="1461" y="327"/>
                  <a:pt x="1134" y="1"/>
                  <a:pt x="7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4"/>
          <p:cNvSpPr/>
          <p:nvPr/>
        </p:nvSpPr>
        <p:spPr>
          <a:xfrm flipH="1" rot="-270096">
            <a:off x="5110959" y="2664168"/>
            <a:ext cx="75808" cy="75912"/>
          </a:xfrm>
          <a:custGeom>
            <a:rect b="b" l="l" r="r" t="t"/>
            <a:pathLst>
              <a:path extrusionOk="0" h="1463" w="1461">
                <a:moveTo>
                  <a:pt x="730" y="1"/>
                </a:moveTo>
                <a:cubicBezTo>
                  <a:pt x="327" y="1"/>
                  <a:pt x="0" y="328"/>
                  <a:pt x="0" y="731"/>
                </a:cubicBezTo>
                <a:cubicBezTo>
                  <a:pt x="0" y="1135"/>
                  <a:pt x="327" y="1462"/>
                  <a:pt x="730" y="1462"/>
                </a:cubicBezTo>
                <a:cubicBezTo>
                  <a:pt x="1134" y="1462"/>
                  <a:pt x="1461" y="1135"/>
                  <a:pt x="1461" y="731"/>
                </a:cubicBezTo>
                <a:cubicBezTo>
                  <a:pt x="1461" y="328"/>
                  <a:pt x="1134" y="1"/>
                  <a:pt x="7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4"/>
          <p:cNvSpPr/>
          <p:nvPr/>
        </p:nvSpPr>
        <p:spPr>
          <a:xfrm flipH="1" rot="-270096">
            <a:off x="5103285" y="3611806"/>
            <a:ext cx="75860" cy="75912"/>
          </a:xfrm>
          <a:custGeom>
            <a:rect b="b" l="l" r="r" t="t"/>
            <a:pathLst>
              <a:path extrusionOk="0" h="1463" w="1462">
                <a:moveTo>
                  <a:pt x="731" y="0"/>
                </a:moveTo>
                <a:cubicBezTo>
                  <a:pt x="327" y="0"/>
                  <a:pt x="0" y="328"/>
                  <a:pt x="0" y="732"/>
                </a:cubicBezTo>
                <a:cubicBezTo>
                  <a:pt x="0" y="1135"/>
                  <a:pt x="327" y="1462"/>
                  <a:pt x="731" y="1462"/>
                </a:cubicBezTo>
                <a:cubicBezTo>
                  <a:pt x="1134" y="1462"/>
                  <a:pt x="1461" y="1135"/>
                  <a:pt x="1461" y="732"/>
                </a:cubicBezTo>
                <a:cubicBezTo>
                  <a:pt x="1461" y="328"/>
                  <a:pt x="1134" y="0"/>
                  <a:pt x="7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4"/>
          <p:cNvSpPr/>
          <p:nvPr/>
        </p:nvSpPr>
        <p:spPr>
          <a:xfrm flipH="1">
            <a:off x="5875105" y="1704191"/>
            <a:ext cx="75808" cy="75911"/>
          </a:xfrm>
          <a:custGeom>
            <a:rect b="b" l="l" r="r" t="t"/>
            <a:pathLst>
              <a:path extrusionOk="0" h="1463" w="1461">
                <a:moveTo>
                  <a:pt x="730" y="1"/>
                </a:moveTo>
                <a:cubicBezTo>
                  <a:pt x="327" y="1"/>
                  <a:pt x="0" y="328"/>
                  <a:pt x="0" y="731"/>
                </a:cubicBezTo>
                <a:cubicBezTo>
                  <a:pt x="0" y="1135"/>
                  <a:pt x="327" y="1463"/>
                  <a:pt x="730" y="1463"/>
                </a:cubicBezTo>
                <a:cubicBezTo>
                  <a:pt x="1134" y="1463"/>
                  <a:pt x="1461" y="1135"/>
                  <a:pt x="1461" y="731"/>
                </a:cubicBezTo>
                <a:cubicBezTo>
                  <a:pt x="1461" y="328"/>
                  <a:pt x="1134" y="1"/>
                  <a:pt x="7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44"/>
          <p:cNvGrpSpPr/>
          <p:nvPr/>
        </p:nvGrpSpPr>
        <p:grpSpPr>
          <a:xfrm>
            <a:off x="-80329" y="4264884"/>
            <a:ext cx="2186019" cy="4663683"/>
            <a:chOff x="3061750" y="2798625"/>
            <a:chExt cx="1053300" cy="2247125"/>
          </a:xfrm>
        </p:grpSpPr>
        <p:grpSp>
          <p:nvGrpSpPr>
            <p:cNvPr id="1320" name="Google Shape;1320;p44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321" name="Google Shape;1321;p44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44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44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44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44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44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4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4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4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4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4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4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44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44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44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6" name="Google Shape;1336;p44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44"/>
          <p:cNvGrpSpPr/>
          <p:nvPr/>
        </p:nvGrpSpPr>
        <p:grpSpPr>
          <a:xfrm>
            <a:off x="-1840612" y="4494926"/>
            <a:ext cx="4755675" cy="2338198"/>
            <a:chOff x="5910900" y="252875"/>
            <a:chExt cx="2291450" cy="1126625"/>
          </a:xfrm>
        </p:grpSpPr>
        <p:sp>
          <p:nvSpPr>
            <p:cNvPr id="1340" name="Google Shape;1340;p44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44"/>
          <p:cNvSpPr txBox="1"/>
          <p:nvPr/>
        </p:nvSpPr>
        <p:spPr>
          <a:xfrm>
            <a:off x="195100" y="-619925"/>
            <a:ext cx="43263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accent6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6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Problem</a:t>
            </a:r>
            <a:endParaRPr b="1" sz="4100">
              <a:solidFill>
                <a:schemeClr val="accent6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4" name="Google Shape;1354;p44"/>
          <p:cNvSpPr txBox="1"/>
          <p:nvPr/>
        </p:nvSpPr>
        <p:spPr>
          <a:xfrm>
            <a:off x="6162600" y="794200"/>
            <a:ext cx="31965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How Can We Get Metro Ridership Back To Pre-COVID Levels?</a:t>
            </a:r>
            <a:endParaRPr b="1" sz="3100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5" name="Google Shape;1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00" y="794212"/>
            <a:ext cx="5787053" cy="3017049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6" name="Google Shape;1356;p44"/>
          <p:cNvSpPr/>
          <p:nvPr/>
        </p:nvSpPr>
        <p:spPr>
          <a:xfrm>
            <a:off x="4521400" y="3608950"/>
            <a:ext cx="1460700" cy="141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57" name="Google Shape;1357;p44"/>
          <p:cNvSpPr txBox="1"/>
          <p:nvPr/>
        </p:nvSpPr>
        <p:spPr>
          <a:xfrm>
            <a:off x="195100" y="3884275"/>
            <a:ext cx="42186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Metro Ridership Snapshot - February 2024</a:t>
            </a:r>
            <a:r>
              <a:rPr lang="en" sz="1000">
                <a:solidFill>
                  <a:schemeClr val="accent6"/>
                </a:solidFill>
              </a:rPr>
              <a:t> - (WMATA, 2024)</a:t>
            </a:r>
            <a:endParaRPr sz="1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8" name="Google Shape;1358;p44"/>
          <p:cNvSpPr txBox="1"/>
          <p:nvPr/>
        </p:nvSpPr>
        <p:spPr>
          <a:xfrm>
            <a:off x="4084625" y="4001350"/>
            <a:ext cx="2309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Feb </a:t>
            </a:r>
            <a:r>
              <a:rPr b="1" lang="en" sz="1500">
                <a:solidFill>
                  <a:srgbClr val="A0CBE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2020</a:t>
            </a:r>
            <a:r>
              <a:rPr b="1" lang="en" sz="15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</a:t>
            </a:r>
            <a:endParaRPr b="1" sz="15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Approx. 1000k entries</a:t>
            </a:r>
            <a:endParaRPr b="1" sz="15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9" name="Google Shape;1359;p44"/>
          <p:cNvSpPr txBox="1"/>
          <p:nvPr/>
        </p:nvSpPr>
        <p:spPr>
          <a:xfrm>
            <a:off x="6949925" y="4001350"/>
            <a:ext cx="2529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Feb </a:t>
            </a:r>
            <a:r>
              <a:rPr b="1" lang="en" sz="1500">
                <a:solidFill>
                  <a:srgbClr val="F1CF67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2024</a:t>
            </a:r>
            <a:r>
              <a:rPr b="1" lang="en" sz="15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</a:t>
            </a:r>
            <a:endParaRPr b="1" sz="15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Approx. 700k entries </a:t>
            </a:r>
            <a:endParaRPr b="1" sz="15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0" name="Google Shape;1360;p44"/>
          <p:cNvSpPr/>
          <p:nvPr/>
        </p:nvSpPr>
        <p:spPr>
          <a:xfrm>
            <a:off x="6350225" y="4179250"/>
            <a:ext cx="474300" cy="25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61" name="Google Shape;136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44"/>
          <p:cNvSpPr txBox="1"/>
          <p:nvPr/>
        </p:nvSpPr>
        <p:spPr>
          <a:xfrm>
            <a:off x="8439025" y="1605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3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45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368" name="Google Shape;1368;p45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" name="Google Shape;1385;p45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386" name="Google Shape;1386;p45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387" name="Google Shape;1387;p45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45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45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45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45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45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2" name="Google Shape;1402;p45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5" name="Google Shape;1405;p45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406" name="Google Shape;1406;p45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0" name="Google Shape;1420;p45"/>
          <p:cNvSpPr txBox="1"/>
          <p:nvPr/>
        </p:nvSpPr>
        <p:spPr>
          <a:xfrm>
            <a:off x="127000" y="84675"/>
            <a:ext cx="479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5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Area of Focus </a:t>
            </a:r>
            <a:endParaRPr b="1" sz="4100">
              <a:solidFill>
                <a:schemeClr val="accent5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1" name="Google Shape;1421;p45"/>
          <p:cNvSpPr txBox="1"/>
          <p:nvPr/>
        </p:nvSpPr>
        <p:spPr>
          <a:xfrm>
            <a:off x="867900" y="1487025"/>
            <a:ext cx="740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Problem: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WMATA “conservatively estimates more than </a:t>
            </a:r>
            <a:r>
              <a:rPr b="1" lang="en" sz="31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$40 million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in revenue was </a:t>
            </a:r>
            <a:r>
              <a:rPr b="1" lang="en" sz="20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lost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 FY22 due to fare evasion on Metrorail.”  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Effect on Metrorail Ridership:</a:t>
            </a:r>
            <a:r>
              <a:rPr b="1"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Loss of potential funding for overall metro improvements, which could have led to increased ridership</a:t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422" name="Google Shape;1422;p45"/>
          <p:cNvSpPr txBox="1"/>
          <p:nvPr/>
        </p:nvSpPr>
        <p:spPr>
          <a:xfrm>
            <a:off x="264600" y="714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Fare Evasion </a:t>
            </a:r>
            <a:endParaRPr b="1" sz="2800"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23" name="Google Shape;1423;p45"/>
          <p:cNvSpPr txBox="1"/>
          <p:nvPr/>
        </p:nvSpPr>
        <p:spPr>
          <a:xfrm>
            <a:off x="8497850" y="84675"/>
            <a:ext cx="461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4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46"/>
          <p:cNvGrpSpPr/>
          <p:nvPr/>
        </p:nvGrpSpPr>
        <p:grpSpPr>
          <a:xfrm rot="5604526">
            <a:off x="-3328105" y="-1669902"/>
            <a:ext cx="1358227" cy="6377825"/>
            <a:chOff x="4851025" y="424250"/>
            <a:chExt cx="654450" cy="3073100"/>
          </a:xfrm>
        </p:grpSpPr>
        <p:sp>
          <p:nvSpPr>
            <p:cNvPr id="1429" name="Google Shape;1429;p46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46"/>
          <p:cNvGrpSpPr/>
          <p:nvPr/>
        </p:nvGrpSpPr>
        <p:grpSpPr>
          <a:xfrm flipH="1" rot="-5400000">
            <a:off x="9084648" y="-3866411"/>
            <a:ext cx="3848803" cy="5689424"/>
            <a:chOff x="939875" y="457213"/>
            <a:chExt cx="1854488" cy="2741363"/>
          </a:xfrm>
        </p:grpSpPr>
        <p:sp>
          <p:nvSpPr>
            <p:cNvPr id="1447" name="Google Shape;1447;p46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46"/>
          <p:cNvGrpSpPr/>
          <p:nvPr/>
        </p:nvGrpSpPr>
        <p:grpSpPr>
          <a:xfrm>
            <a:off x="-2369079" y="108847"/>
            <a:ext cx="2186019" cy="4663683"/>
            <a:chOff x="3061750" y="2798625"/>
            <a:chExt cx="1053300" cy="2247125"/>
          </a:xfrm>
        </p:grpSpPr>
        <p:grpSp>
          <p:nvGrpSpPr>
            <p:cNvPr id="1474" name="Google Shape;1474;p46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475" name="Google Shape;1475;p46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46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46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46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46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46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46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46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6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6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46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6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46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6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46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0" name="Google Shape;1490;p46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46"/>
          <p:cNvGrpSpPr/>
          <p:nvPr/>
        </p:nvGrpSpPr>
        <p:grpSpPr>
          <a:xfrm>
            <a:off x="-3979762" y="472589"/>
            <a:ext cx="4755675" cy="2338198"/>
            <a:chOff x="5910900" y="252875"/>
            <a:chExt cx="2291450" cy="1126625"/>
          </a:xfrm>
        </p:grpSpPr>
        <p:sp>
          <p:nvSpPr>
            <p:cNvPr id="1494" name="Google Shape;1494;p46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7" name="Google Shape;1507;p46"/>
          <p:cNvGrpSpPr/>
          <p:nvPr/>
        </p:nvGrpSpPr>
        <p:grpSpPr>
          <a:xfrm>
            <a:off x="-3291119" y="-72558"/>
            <a:ext cx="4030101" cy="1211247"/>
            <a:chOff x="430469" y="4172355"/>
            <a:chExt cx="4030101" cy="1211247"/>
          </a:xfrm>
        </p:grpSpPr>
        <p:grpSp>
          <p:nvGrpSpPr>
            <p:cNvPr id="1508" name="Google Shape;1508;p46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1509" name="Google Shape;1509;p46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46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46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6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6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6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46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46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46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46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9" name="Google Shape;1519;p46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46"/>
          <p:cNvSpPr txBox="1"/>
          <p:nvPr/>
        </p:nvSpPr>
        <p:spPr>
          <a:xfrm>
            <a:off x="895838" y="267600"/>
            <a:ext cx="61896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rPr>
              <a:t>                 Questions</a:t>
            </a:r>
            <a:endParaRPr b="1" sz="4000">
              <a:solidFill>
                <a:schemeClr val="accent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1" name="Google Shape;1521;p46"/>
          <p:cNvSpPr txBox="1"/>
          <p:nvPr/>
        </p:nvSpPr>
        <p:spPr>
          <a:xfrm>
            <a:off x="827600" y="1025075"/>
            <a:ext cx="44541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2" name="Google Shape;1522;p46"/>
          <p:cNvSpPr txBox="1"/>
          <p:nvPr/>
        </p:nvSpPr>
        <p:spPr>
          <a:xfrm>
            <a:off x="538350" y="1087400"/>
            <a:ext cx="83820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Plus Jakarta Sans"/>
              <a:buChar char="●"/>
            </a:pPr>
            <a:r>
              <a:rPr b="1" lang="en" sz="26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are the trends in non-tapping behavior from 2020 to 2024?</a:t>
            </a:r>
            <a:endParaRPr b="1" sz="32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Plus Jakarta Sans"/>
              <a:buChar char="●"/>
            </a:pPr>
            <a:r>
              <a:rPr b="1" lang="en" sz="2600">
                <a:solidFill>
                  <a:schemeClr val="accent5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are the possible underlying reasons at stations with higher non-tapping rates? </a:t>
            </a:r>
            <a:endParaRPr b="1" sz="26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accent5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23" name="Google Shape;152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4" name="Google Shape;1524;p46"/>
          <p:cNvSpPr txBox="1"/>
          <p:nvPr/>
        </p:nvSpPr>
        <p:spPr>
          <a:xfrm>
            <a:off x="8556763" y="1088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5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7"/>
          <p:cNvSpPr txBox="1"/>
          <p:nvPr/>
        </p:nvSpPr>
        <p:spPr>
          <a:xfrm>
            <a:off x="348500" y="332725"/>
            <a:ext cx="586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Visualization and Findings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0" name="Google Shape;1530;p47"/>
          <p:cNvSpPr txBox="1"/>
          <p:nvPr/>
        </p:nvSpPr>
        <p:spPr>
          <a:xfrm>
            <a:off x="5498200" y="1174825"/>
            <a:ext cx="31011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number of Non-Tappers has increased by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30% (2M in 2020 → 2.6M in 2024)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maintaining a consistent share of total ridership.</a:t>
            </a:r>
            <a:endParaRPr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 Ratio has remained stable at 85-86%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meaning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roughly 14-15% of riders annually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do not tap in. This suggests a </a:t>
            </a:r>
            <a:r>
              <a:rPr b="1"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systematic trend rather than random fare evasion cases</a:t>
            </a:r>
            <a:r>
              <a:rPr lang="en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31" name="Google Shape;153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2" name="Google Shape;1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0" y="1114650"/>
            <a:ext cx="4685824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47"/>
          <p:cNvSpPr txBox="1"/>
          <p:nvPr/>
        </p:nvSpPr>
        <p:spPr>
          <a:xfrm>
            <a:off x="8556775" y="856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6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8"/>
          <p:cNvSpPr txBox="1"/>
          <p:nvPr/>
        </p:nvSpPr>
        <p:spPr>
          <a:xfrm>
            <a:off x="348500" y="332725"/>
            <a:ext cx="586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Visualization and Findings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9" name="Google Shape;15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0" name="Google Shape;1540;p48"/>
          <p:cNvSpPr txBox="1"/>
          <p:nvPr/>
        </p:nvSpPr>
        <p:spPr>
          <a:xfrm>
            <a:off x="8556775" y="8565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7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541" name="Google Shape;15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50" y="926950"/>
            <a:ext cx="5727625" cy="3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9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9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00" y="1115475"/>
            <a:ext cx="5044900" cy="24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9"/>
          <p:cNvSpPr txBox="1"/>
          <p:nvPr/>
        </p:nvSpPr>
        <p:spPr>
          <a:xfrm>
            <a:off x="214025" y="224800"/>
            <a:ext cx="533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Visualization and Findings 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0" name="Google Shape;1550;p49"/>
          <p:cNvSpPr txBox="1"/>
          <p:nvPr/>
        </p:nvSpPr>
        <p:spPr>
          <a:xfrm>
            <a:off x="5553425" y="1015800"/>
            <a:ext cx="29241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51" name="Google Shape;155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2" name="Google Shape;1552;p49"/>
          <p:cNvSpPr txBox="1"/>
          <p:nvPr/>
        </p:nvSpPr>
        <p:spPr>
          <a:xfrm>
            <a:off x="5596225" y="1115475"/>
            <a:ext cx="3015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Tappers consistently dominate ridership, </a:t>
            </a: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showing strong daily and weekly fluctuations. 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Non Tappers remain relatively stable, averaging about 2500 daily riders with minimal seasonal variation, suggesting a systemic rider category rather than occasional fare evaders. 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Daily Tappers count vary significantly ranging between 10,000 to 15,000 riders</a:t>
            </a:r>
            <a:endParaRPr sz="13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53" name="Google Shape;1553;p49"/>
          <p:cNvSpPr txBox="1"/>
          <p:nvPr/>
        </p:nvSpPr>
        <p:spPr>
          <a:xfrm>
            <a:off x="8611825" y="90100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8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50"/>
          <p:cNvGrpSpPr/>
          <p:nvPr/>
        </p:nvGrpSpPr>
        <p:grpSpPr>
          <a:xfrm rot="204526">
            <a:off x="8810261" y="1856031"/>
            <a:ext cx="1358227" cy="6377825"/>
            <a:chOff x="4851025" y="424250"/>
            <a:chExt cx="654450" cy="3073100"/>
          </a:xfrm>
        </p:grpSpPr>
        <p:sp>
          <p:nvSpPr>
            <p:cNvPr id="1559" name="Google Shape;1559;p50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0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0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0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0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0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0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0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0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0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0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0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0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0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50"/>
          <p:cNvGrpSpPr/>
          <p:nvPr/>
        </p:nvGrpSpPr>
        <p:grpSpPr>
          <a:xfrm rot="-5400000">
            <a:off x="9372942" y="2611555"/>
            <a:ext cx="2186019" cy="4663683"/>
            <a:chOff x="3061750" y="2798625"/>
            <a:chExt cx="1053300" cy="2247125"/>
          </a:xfrm>
        </p:grpSpPr>
        <p:grpSp>
          <p:nvGrpSpPr>
            <p:cNvPr id="1577" name="Google Shape;1577;p50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578" name="Google Shape;1578;p50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50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50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50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50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50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50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50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50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50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50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50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3" name="Google Shape;1593;p50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50"/>
          <p:cNvGrpSpPr/>
          <p:nvPr/>
        </p:nvGrpSpPr>
        <p:grpSpPr>
          <a:xfrm rot="-5400000">
            <a:off x="7289114" y="3989003"/>
            <a:ext cx="4755675" cy="2338198"/>
            <a:chOff x="5910900" y="252875"/>
            <a:chExt cx="2291450" cy="1126625"/>
          </a:xfrm>
        </p:grpSpPr>
        <p:sp>
          <p:nvSpPr>
            <p:cNvPr id="1597" name="Google Shape;1597;p50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0" name="Google Shape;1610;p50"/>
          <p:cNvSpPr txBox="1"/>
          <p:nvPr/>
        </p:nvSpPr>
        <p:spPr>
          <a:xfrm>
            <a:off x="293700" y="254825"/>
            <a:ext cx="7629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Tappers vs. Non-Tappers Data Analysis  </a:t>
            </a:r>
            <a:endParaRPr sz="3000"/>
          </a:p>
        </p:txBody>
      </p:sp>
      <p:sp>
        <p:nvSpPr>
          <p:cNvPr id="1611" name="Google Shape;1611;p50"/>
          <p:cNvSpPr txBox="1"/>
          <p:nvPr/>
        </p:nvSpPr>
        <p:spPr>
          <a:xfrm>
            <a:off x="694800" y="941950"/>
            <a:ext cx="7227900" cy="30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Tappers significantly outnumber non-tappers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across all analyzed stations.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 Ratio (Purple Line)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remains relatively stable, suggesting that </a:t>
            </a: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non-tappers consistently represent a small but notable percentage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of metro users.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Tappers follow a highly fluctuating but consistent trend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showing daily and weekly variations in metro usage.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lus Jakarta Sans"/>
              <a:buChar char="●"/>
            </a:pP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Non-tappers remain relatively stable over time, with minimal fluctuations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—this suggests a </a:t>
            </a:r>
            <a:r>
              <a:rPr b="1"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constant underlying factor</a:t>
            </a:r>
            <a:r>
              <a:rPr lang="en" sz="17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contributing to non-tapper behavior.</a:t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612" name="Google Shape;161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3" name="Google Shape;1613;p50"/>
          <p:cNvSpPr txBox="1"/>
          <p:nvPr/>
        </p:nvSpPr>
        <p:spPr>
          <a:xfrm>
            <a:off x="8556775" y="96325"/>
            <a:ext cx="396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9</a:t>
            </a:r>
            <a:endParaRPr sz="2000">
              <a:solidFill>
                <a:schemeClr val="accent6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ubway Line Background Agency by Slidesgo">
  <a:themeElements>
    <a:clrScheme name="Simple Light">
      <a:dk1>
        <a:srgbClr val="161616"/>
      </a:dk1>
      <a:lt1>
        <a:srgbClr val="FCEDD5"/>
      </a:lt1>
      <a:dk2>
        <a:srgbClr val="E44646"/>
      </a:dk2>
      <a:lt2>
        <a:srgbClr val="88C25D"/>
      </a:lt2>
      <a:accent1>
        <a:srgbClr val="3CA3B8"/>
      </a:accent1>
      <a:accent2>
        <a:srgbClr val="88A6FF"/>
      </a:accent2>
      <a:accent3>
        <a:srgbClr val="F069B4"/>
      </a:accent3>
      <a:accent4>
        <a:srgbClr val="F5CC3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